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151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1476" r:id="rId10"/>
    <p:sldId id="1475" r:id="rId11"/>
    <p:sldId id="1520" r:id="rId12"/>
    <p:sldId id="265" r:id="rId13"/>
    <p:sldId id="266" r:id="rId14"/>
    <p:sldId id="267" r:id="rId15"/>
    <p:sldId id="268" r:id="rId16"/>
    <p:sldId id="1522" r:id="rId17"/>
    <p:sldId id="1525" r:id="rId18"/>
    <p:sldId id="1467" r:id="rId19"/>
    <p:sldId id="1523" r:id="rId20"/>
    <p:sldId id="269" r:id="rId21"/>
    <p:sldId id="270" r:id="rId22"/>
    <p:sldId id="271" r:id="rId23"/>
    <p:sldId id="1526" r:id="rId24"/>
    <p:sldId id="152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78715" autoAdjust="0"/>
  </p:normalViewPr>
  <p:slideViewPr>
    <p:cSldViewPr snapToGrid="0">
      <p:cViewPr varScale="1">
        <p:scale>
          <a:sx n="114" d="100"/>
          <a:sy n="114" d="100"/>
        </p:scale>
        <p:origin x="43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7D38B-1421-4D77-8571-6B05BD8B4063}" type="datetimeFigureOut">
              <a:rPr lang="en-GB" smtClean="0"/>
              <a:t>11/12/2019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29268-7F02-40CE-AEE0-F3861BF77C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8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29268-7F02-40CE-AEE0-F3861BF77C9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915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29268-7F02-40CE-AEE0-F3861BF77C9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24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29268-7F02-40CE-AEE0-F3861BF77C94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09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61385"/>
            <a:ext cx="9144000" cy="161526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0101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Isosceles Triangle 6"/>
          <p:cNvSpPr/>
          <p:nvPr userDrawn="1"/>
        </p:nvSpPr>
        <p:spPr>
          <a:xfrm rot="16200000" flipV="1">
            <a:off x="5935878" y="-4347112"/>
            <a:ext cx="320241" cy="12192001"/>
          </a:xfrm>
          <a:prstGeom prst="triangle">
            <a:avLst>
              <a:gd name="adj" fmla="val 100000"/>
            </a:avLst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82378" y="6448529"/>
            <a:ext cx="476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kern="1200" spc="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Innovative</a:t>
            </a:r>
            <a:r>
              <a:rPr lang="en-GB" sz="18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800" b="1" i="0" kern="1200" spc="8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laundry software</a:t>
            </a:r>
            <a:r>
              <a:rPr lang="en-GB" sz="18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8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solutions</a:t>
            </a:r>
          </a:p>
        </p:txBody>
      </p:sp>
      <p:pic>
        <p:nvPicPr>
          <p:cNvPr id="12" name="Picture 11" descr="logo-ful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24313" y="386096"/>
            <a:ext cx="4143375" cy="82038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548437"/>
            <a:ext cx="12192000" cy="309561"/>
          </a:xfrm>
          <a:prstGeom prst="rect">
            <a:avLst/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Isosceles Triangle 13"/>
          <p:cNvSpPr/>
          <p:nvPr userDrawn="1"/>
        </p:nvSpPr>
        <p:spPr>
          <a:xfrm rot="5400000" flipV="1">
            <a:off x="5963266" y="629268"/>
            <a:ext cx="265469" cy="12192001"/>
          </a:xfrm>
          <a:prstGeom prst="triangle">
            <a:avLst>
              <a:gd name="adj" fmla="val 10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26055" y="6581001"/>
            <a:ext cx="145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chemeClr val="bg1"/>
                </a:solidFill>
                <a:latin typeface="+mn-lt"/>
              </a:rPr>
              <a:t>www.abslbs.com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45252" y="6548849"/>
            <a:ext cx="3043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kern="1200" spc="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Innovative</a:t>
            </a:r>
            <a:r>
              <a:rPr lang="en-GB" sz="12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b="1" i="0" kern="1200" spc="8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laundry software</a:t>
            </a:r>
            <a:r>
              <a:rPr lang="en-GB" sz="12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215689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21786"/>
      </p:ext>
    </p:extLst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67196"/>
      </p:ext>
    </p:extLst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7995" cy="80052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800" y="1656000"/>
            <a:ext cx="10515600" cy="4517039"/>
          </a:xfrm>
          <a:prstGeom prst="rect">
            <a:avLst/>
          </a:prstGeom>
        </p:spPr>
        <p:txBody>
          <a:bodyPr/>
          <a:lstStyle>
            <a:lvl1pPr>
              <a:buClr>
                <a:srgbClr val="F01014"/>
              </a:buClr>
              <a:defRPr/>
            </a:lvl1pPr>
            <a:lvl2pPr marL="685800" indent="-228600">
              <a:buClr>
                <a:srgbClr val="F01014"/>
              </a:buClr>
              <a:buSzPct val="70000"/>
              <a:buFont typeface="Courier New" panose="02070309020205020404" pitchFamily="49" charset="0"/>
              <a:buChar char="o"/>
              <a:defRPr/>
            </a:lvl2pPr>
            <a:lvl3pPr>
              <a:buClr>
                <a:srgbClr val="F01014"/>
              </a:buClr>
              <a:defRPr/>
            </a:lvl3pPr>
            <a:lvl4pPr marL="1600200" indent="-228600">
              <a:buClr>
                <a:srgbClr val="F01014"/>
              </a:buClr>
              <a:buSzPct val="7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F01014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54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5600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F010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67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7995" cy="8005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F01014"/>
              </a:buClr>
              <a:defRPr/>
            </a:lvl1pPr>
            <a:lvl2pPr marL="685800" indent="-228600">
              <a:buClr>
                <a:srgbClr val="F01014"/>
              </a:buClr>
              <a:buSzPct val="70000"/>
              <a:buFont typeface="Courier New" panose="02070309020205020404" pitchFamily="49" charset="0"/>
              <a:buChar char="o"/>
              <a:defRPr/>
            </a:lvl2pPr>
            <a:lvl3pPr>
              <a:buClr>
                <a:srgbClr val="F01014"/>
              </a:buClr>
              <a:defRPr/>
            </a:lvl3pPr>
            <a:lvl4pPr marL="1600200" indent="-228600">
              <a:buClr>
                <a:srgbClr val="F01014"/>
              </a:buClr>
              <a:buSzPct val="7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F01014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/>
            </a:lvl1pPr>
            <a:lvl2pPr marL="685800" indent="-228600">
              <a:buClr>
                <a:srgbClr val="FF0000"/>
              </a:buClr>
              <a:buSzPct val="70000"/>
              <a:buFont typeface="Courier New" panose="02070309020205020404" pitchFamily="49" charset="0"/>
              <a:buChar char="o"/>
              <a:defRPr/>
            </a:lvl2pPr>
            <a:lvl3pPr>
              <a:buClr>
                <a:srgbClr val="FF0000"/>
              </a:buClr>
              <a:defRPr/>
            </a:lvl3pPr>
            <a:lvl4pPr marL="1600200" indent="-228600">
              <a:buClr>
                <a:srgbClr val="FF0000"/>
              </a:buClr>
              <a:buSzPct val="7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76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065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5600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/>
            </a:lvl1pPr>
            <a:lvl2pPr marL="685800" indent="-228600">
              <a:buClr>
                <a:srgbClr val="FF0000"/>
              </a:buClr>
              <a:buSzPct val="70000"/>
              <a:buFont typeface="Courier New" panose="02070309020205020404" pitchFamily="49" charset="0"/>
              <a:buChar char="o"/>
              <a:defRPr/>
            </a:lvl2pPr>
            <a:lvl3pPr>
              <a:buClr>
                <a:srgbClr val="FF0000"/>
              </a:buClr>
              <a:defRPr/>
            </a:lvl3pPr>
            <a:lvl4pPr marL="1600200" indent="-228600">
              <a:buClr>
                <a:srgbClr val="FF0000"/>
              </a:buClr>
              <a:buSzPct val="7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F01014"/>
              </a:buClr>
              <a:defRPr/>
            </a:lvl1pPr>
            <a:lvl2pPr marL="685800" indent="-228600">
              <a:buClr>
                <a:srgbClr val="F01014"/>
              </a:buClr>
              <a:buSzPct val="70000"/>
              <a:buFont typeface="Courier New" panose="02070309020205020404" pitchFamily="49" charset="0"/>
              <a:buChar char="o"/>
              <a:defRPr/>
            </a:lvl2pPr>
            <a:lvl3pPr>
              <a:buClr>
                <a:srgbClr val="F01014"/>
              </a:buClr>
              <a:defRPr/>
            </a:lvl3pPr>
            <a:lvl4pPr marL="1600200" indent="-228600">
              <a:buClr>
                <a:srgbClr val="F01014"/>
              </a:buClr>
              <a:buSzPct val="7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F01014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18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7995" cy="8005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93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20007" y="238593"/>
            <a:ext cx="995477" cy="363349"/>
          </a:xfrm>
          <a:prstGeom prst="rect">
            <a:avLst/>
          </a:prstGeom>
        </p:spPr>
      </p:pic>
      <p:sp>
        <p:nvSpPr>
          <p:cNvPr id="6" name="Isosceles Triangle 5"/>
          <p:cNvSpPr/>
          <p:nvPr userDrawn="1"/>
        </p:nvSpPr>
        <p:spPr>
          <a:xfrm rot="16200000" flipV="1">
            <a:off x="5935878" y="-5936982"/>
            <a:ext cx="320241" cy="12192001"/>
          </a:xfrm>
          <a:prstGeom prst="triangle">
            <a:avLst>
              <a:gd name="adj" fmla="val 100000"/>
            </a:avLst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48437"/>
            <a:ext cx="12192000" cy="309561"/>
          </a:xfrm>
          <a:prstGeom prst="rect">
            <a:avLst/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Isosceles Triangle 7"/>
          <p:cNvSpPr/>
          <p:nvPr userDrawn="1"/>
        </p:nvSpPr>
        <p:spPr>
          <a:xfrm rot="5400000" flipV="1">
            <a:off x="5963266" y="629268"/>
            <a:ext cx="265469" cy="12192001"/>
          </a:xfrm>
          <a:prstGeom prst="triangle">
            <a:avLst>
              <a:gd name="adj" fmla="val 10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Icon - 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37772" y="1631091"/>
            <a:ext cx="5633621" cy="454915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534241" y="1409450"/>
            <a:ext cx="7218768" cy="4799102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26055" y="6581001"/>
            <a:ext cx="145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chemeClr val="bg1"/>
                </a:solidFill>
                <a:latin typeface="+mn-lt"/>
              </a:rPr>
              <a:t>www.abslbs.com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45252" y="6548849"/>
            <a:ext cx="3043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kern="1200" spc="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Innovative</a:t>
            </a:r>
            <a:r>
              <a:rPr lang="en-GB" sz="12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b="1" i="0" kern="1200" spc="8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laundry software</a:t>
            </a:r>
            <a:r>
              <a:rPr lang="en-GB" sz="12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332933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20007" y="238593"/>
            <a:ext cx="995477" cy="363349"/>
          </a:xfrm>
          <a:prstGeom prst="rect">
            <a:avLst/>
          </a:prstGeom>
        </p:spPr>
      </p:pic>
      <p:sp>
        <p:nvSpPr>
          <p:cNvPr id="9" name="Isosceles Triangle 8"/>
          <p:cNvSpPr/>
          <p:nvPr userDrawn="1"/>
        </p:nvSpPr>
        <p:spPr>
          <a:xfrm rot="16200000" flipV="1">
            <a:off x="5935878" y="-5936982"/>
            <a:ext cx="320241" cy="12192001"/>
          </a:xfrm>
          <a:prstGeom prst="triangle">
            <a:avLst>
              <a:gd name="adj" fmla="val 100000"/>
            </a:avLst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48437"/>
            <a:ext cx="12192000" cy="309561"/>
          </a:xfrm>
          <a:prstGeom prst="rect">
            <a:avLst/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Isosceles Triangle 10"/>
          <p:cNvSpPr/>
          <p:nvPr userDrawn="1"/>
        </p:nvSpPr>
        <p:spPr>
          <a:xfrm rot="5400000" flipV="1">
            <a:off x="5963266" y="629268"/>
            <a:ext cx="265469" cy="12192001"/>
          </a:xfrm>
          <a:prstGeom prst="triangle">
            <a:avLst>
              <a:gd name="adj" fmla="val 10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 descr="Icon - 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37772" y="1631091"/>
            <a:ext cx="5633621" cy="45491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34241" y="1409450"/>
            <a:ext cx="7218768" cy="4799102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buClr>
                <a:srgbClr val="F01014"/>
              </a:buClr>
              <a:defRPr sz="3200"/>
            </a:lvl1pPr>
            <a:lvl2pPr marL="685800" indent="-228600">
              <a:buClr>
                <a:srgbClr val="F01014"/>
              </a:buClr>
              <a:buSzPct val="70000"/>
              <a:buFont typeface="Courier New" panose="02070309020205020404" pitchFamily="49" charset="0"/>
              <a:buChar char="o"/>
              <a:defRPr sz="2800"/>
            </a:lvl2pPr>
            <a:lvl3pPr>
              <a:buClr>
                <a:srgbClr val="F01014"/>
              </a:buClr>
              <a:defRPr sz="2400"/>
            </a:lvl3pPr>
            <a:lvl4pPr marL="1600200" indent="-228600">
              <a:buClr>
                <a:srgbClr val="F01014"/>
              </a:buClr>
              <a:buSzPct val="70000"/>
              <a:buFont typeface="Courier New" panose="02070309020205020404" pitchFamily="49" charset="0"/>
              <a:buChar char="o"/>
              <a:defRPr sz="2000"/>
            </a:lvl4pPr>
            <a:lvl5pPr>
              <a:buClr>
                <a:srgbClr val="F01014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0101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26055" y="6581001"/>
            <a:ext cx="145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chemeClr val="bg1"/>
                </a:solidFill>
                <a:latin typeface="+mn-lt"/>
              </a:rPr>
              <a:t>www.abslbs.com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45252" y="6548849"/>
            <a:ext cx="3043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kern="1200" spc="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Innovative</a:t>
            </a:r>
            <a:r>
              <a:rPr lang="en-GB" sz="12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b="1" i="0" kern="1200" spc="8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laundry software</a:t>
            </a:r>
            <a:r>
              <a:rPr lang="en-GB" sz="12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155739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20007" y="238593"/>
            <a:ext cx="995477" cy="363349"/>
          </a:xfrm>
          <a:prstGeom prst="rect">
            <a:avLst/>
          </a:prstGeom>
        </p:spPr>
      </p:pic>
      <p:sp>
        <p:nvSpPr>
          <p:cNvPr id="9" name="Isosceles Triangle 8"/>
          <p:cNvSpPr/>
          <p:nvPr userDrawn="1"/>
        </p:nvSpPr>
        <p:spPr>
          <a:xfrm rot="16200000" flipV="1">
            <a:off x="5935878" y="-5936982"/>
            <a:ext cx="320241" cy="12192001"/>
          </a:xfrm>
          <a:prstGeom prst="triangle">
            <a:avLst>
              <a:gd name="adj" fmla="val 100000"/>
            </a:avLst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48437"/>
            <a:ext cx="12192000" cy="309561"/>
          </a:xfrm>
          <a:prstGeom prst="rect">
            <a:avLst/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Isosceles Triangle 10"/>
          <p:cNvSpPr/>
          <p:nvPr userDrawn="1"/>
        </p:nvSpPr>
        <p:spPr>
          <a:xfrm rot="5400000" flipV="1">
            <a:off x="5963266" y="629268"/>
            <a:ext cx="265469" cy="12192001"/>
          </a:xfrm>
          <a:prstGeom prst="triangle">
            <a:avLst>
              <a:gd name="adj" fmla="val 10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 descr="Icon - 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37772" y="1631091"/>
            <a:ext cx="5633621" cy="45491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34241" y="1409450"/>
            <a:ext cx="7218768" cy="4799102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0101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26055" y="6581001"/>
            <a:ext cx="145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chemeClr val="bg1"/>
                </a:solidFill>
                <a:latin typeface="+mn-lt"/>
              </a:rPr>
              <a:t>www.abslbs.com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45252" y="6548849"/>
            <a:ext cx="3043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kern="1200" spc="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Innovative</a:t>
            </a:r>
            <a:r>
              <a:rPr lang="en-GB" sz="12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b="1" i="0" kern="1200" spc="8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laundry software</a:t>
            </a:r>
            <a:r>
              <a:rPr lang="en-GB" sz="12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12512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920007" y="238593"/>
            <a:ext cx="995477" cy="363349"/>
          </a:xfrm>
          <a:prstGeom prst="rect">
            <a:avLst/>
          </a:prstGeom>
        </p:spPr>
      </p:pic>
      <p:sp>
        <p:nvSpPr>
          <p:cNvPr id="13" name="Isosceles Triangle 12"/>
          <p:cNvSpPr/>
          <p:nvPr userDrawn="1"/>
        </p:nvSpPr>
        <p:spPr>
          <a:xfrm rot="16200000" flipV="1">
            <a:off x="5935878" y="-5936982"/>
            <a:ext cx="320241" cy="12192001"/>
          </a:xfrm>
          <a:prstGeom prst="triangle">
            <a:avLst>
              <a:gd name="adj" fmla="val 100000"/>
            </a:avLst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548437"/>
            <a:ext cx="12192000" cy="309561"/>
          </a:xfrm>
          <a:prstGeom prst="rect">
            <a:avLst/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Isosceles Triangle 14"/>
          <p:cNvSpPr/>
          <p:nvPr userDrawn="1"/>
        </p:nvSpPr>
        <p:spPr>
          <a:xfrm rot="5400000" flipV="1">
            <a:off x="5963266" y="629268"/>
            <a:ext cx="265469" cy="12192001"/>
          </a:xfrm>
          <a:prstGeom prst="triangle">
            <a:avLst>
              <a:gd name="adj" fmla="val 10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Icon - Black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437772" y="1096527"/>
            <a:ext cx="5633621" cy="454915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534241" y="935839"/>
            <a:ext cx="7218768" cy="4799102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26055" y="6581001"/>
            <a:ext cx="145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chemeClr val="bg1"/>
                </a:solidFill>
                <a:latin typeface="+mn-lt"/>
              </a:rPr>
              <a:t>www.abslbs.com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45252" y="6548849"/>
            <a:ext cx="3043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kern="1200" spc="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Innovative</a:t>
            </a:r>
            <a:r>
              <a:rPr lang="en-GB" sz="12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b="1" i="0" kern="1200" spc="8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laundry software</a:t>
            </a:r>
            <a:r>
              <a:rPr lang="en-GB" sz="12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289696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0101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01014"/>
        </a:buClr>
        <a:buSzPct val="7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0101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01014"/>
        </a:buClr>
        <a:buSzPct val="7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0101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DDFA541-5242-441A-B0F7-2968AD0B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80"/>
            <a:ext cx="9144000" cy="939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GENERAL SYSTEM SET-UP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BD462-850F-4A69-8752-66AF4BC21CB9}"/>
              </a:ext>
            </a:extLst>
          </p:cNvPr>
          <p:cNvSpPr txBox="1"/>
          <p:nvPr/>
        </p:nvSpPr>
        <p:spPr>
          <a:xfrm>
            <a:off x="1919536" y="1844825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General user interface features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General structures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Plant structure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User profile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Menu structure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Workstation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General fixed files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Product structure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Product hierarchy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Product characteristics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Size definition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766374"/>
      </p:ext>
    </p:extLst>
  </p:cSld>
  <p:clrMapOvr>
    <a:masterClrMapping/>
  </p:clrMapOvr>
  <p:transition spd="med"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02A2E-802B-4084-B533-7C72ECDDE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390" y="3237024"/>
            <a:ext cx="8087058" cy="29372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2CE750-1EA0-4B7B-82CD-59DAF7482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44" y="1844824"/>
            <a:ext cx="84582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nl-NL" sz="1800" kern="0" dirty="0"/>
              <a:t>Alternative size logic with unfinished length (for reservation purposes)</a:t>
            </a:r>
          </a:p>
          <a:p>
            <a:pPr lvl="1" eaLnBrk="1" hangingPunct="1"/>
            <a:r>
              <a:rPr lang="en-US" altLang="nl-NL" sz="1400" kern="0" dirty="0"/>
              <a:t>Size </a:t>
            </a:r>
          </a:p>
          <a:p>
            <a:pPr lvl="1" eaLnBrk="1" hangingPunct="1"/>
            <a:r>
              <a:rPr lang="en-US" altLang="nl-NL" sz="1400" kern="0" dirty="0"/>
              <a:t>(Size group)</a:t>
            </a:r>
          </a:p>
          <a:p>
            <a:pPr lvl="1" eaLnBrk="1" hangingPunct="1"/>
            <a:r>
              <a:rPr lang="en-US" altLang="nl-NL" sz="1400" kern="0" dirty="0"/>
              <a:t>Unfinished size definition per size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EE00EC2-1439-4BB6-8D1E-9570AB230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1" y="344488"/>
            <a:ext cx="863213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Product / size definition (II)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8D7FCE-C72A-404D-904C-60D6C9932FCB}"/>
              </a:ext>
            </a:extLst>
          </p:cNvPr>
          <p:cNvSpPr txBox="1"/>
          <p:nvPr/>
        </p:nvSpPr>
        <p:spPr>
          <a:xfrm>
            <a:off x="5470090" y="3573017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Reservation: system always tries to find exact match first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112486665"/>
      </p:ext>
    </p:extLst>
  </p:cSld>
  <p:clrMapOvr>
    <a:masterClrMapping/>
  </p:clrMapOvr>
  <p:transition spd="med"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DDFA541-5242-441A-B0F7-2968AD0B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80"/>
            <a:ext cx="9144000" cy="939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GENERAL CUSTOMER SET-UP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BD462-850F-4A69-8752-66AF4BC21CB9}"/>
              </a:ext>
            </a:extLst>
          </p:cNvPr>
          <p:cNvSpPr txBox="1"/>
          <p:nvPr/>
        </p:nvSpPr>
        <p:spPr>
          <a:xfrm>
            <a:off x="1919536" y="1844825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General customer structure / hierarchy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Customer access (by business unit / user group)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Default processing / invoicing business unit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Customer product structure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Activities per customer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Product groups per customer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Product list per customer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Weighing categories by customer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Customer price structure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Price list per customer </a:t>
            </a:r>
            <a:r>
              <a:rPr lang="en-US" dirty="0">
                <a:sym typeface="Wingdings" panose="05000000000000000000" pitchFamily="2" charset="2"/>
              </a:rPr>
              <a:t> General or customer specific</a:t>
            </a:r>
            <a:endParaRPr lang="en-US" dirty="0"/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Discount list per customer </a:t>
            </a:r>
            <a:r>
              <a:rPr lang="en-US" dirty="0">
                <a:sym typeface="Wingdings" panose="05000000000000000000" pitchFamily="2" charset="2"/>
              </a:rPr>
              <a:t> General or customer specific</a:t>
            </a:r>
            <a:endParaRPr lang="en-US" dirty="0"/>
          </a:p>
          <a:p>
            <a:pPr lvl="1">
              <a:buClr>
                <a:schemeClr val="tx2"/>
              </a:buClr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366400"/>
      </p:ext>
    </p:extLst>
  </p:cSld>
  <p:clrMapOvr>
    <a:masterClrMapping/>
  </p:clrMapOvr>
  <p:transition spd="med"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Customer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8677038" y="1367549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Common Customer</a:t>
            </a:r>
          </a:p>
        </p:txBody>
      </p:sp>
      <p:sp>
        <p:nvSpPr>
          <p:cNvPr id="5" name="Rectangle 4"/>
          <p:cNvSpPr/>
          <p:nvPr/>
        </p:nvSpPr>
        <p:spPr>
          <a:xfrm>
            <a:off x="8677038" y="4157512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Delivery Point</a:t>
            </a:r>
          </a:p>
        </p:txBody>
      </p:sp>
      <p:sp>
        <p:nvSpPr>
          <p:cNvPr id="6" name="Rectangle 5"/>
          <p:cNvSpPr/>
          <p:nvPr/>
        </p:nvSpPr>
        <p:spPr>
          <a:xfrm>
            <a:off x="5378289" y="4157512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Department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8289" y="5441638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Consumption Point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8290" y="2285818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(Del to)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5621" y="5441638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Cost Center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41193" y="2285818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(Debtor)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41193" y="1367549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Master Account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41193" y="3204087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 By Customer</a:t>
            </a:r>
          </a:p>
        </p:txBody>
      </p:sp>
      <p:cxnSp>
        <p:nvCxnSpPr>
          <p:cNvPr id="14" name="Straight Arrow Connector 13"/>
          <p:cNvCxnSpPr>
            <a:stCxn id="8" idx="2"/>
            <a:endCxn id="6" idx="0"/>
          </p:cNvCxnSpPr>
          <p:nvPr/>
        </p:nvCxnSpPr>
        <p:spPr>
          <a:xfrm flipH="1">
            <a:off x="6423825" y="2873386"/>
            <a:ext cx="1" cy="1284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3"/>
            <a:endCxn id="5" idx="0"/>
          </p:cNvCxnSpPr>
          <p:nvPr/>
        </p:nvCxnSpPr>
        <p:spPr>
          <a:xfrm>
            <a:off x="7469361" y="2579602"/>
            <a:ext cx="2253213" cy="157791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1" idx="3"/>
            <a:endCxn id="8" idx="1"/>
          </p:cNvCxnSpPr>
          <p:nvPr/>
        </p:nvCxnSpPr>
        <p:spPr>
          <a:xfrm>
            <a:off x="3932264" y="1661333"/>
            <a:ext cx="1446026" cy="91826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8" idx="1"/>
          </p:cNvCxnSpPr>
          <p:nvPr/>
        </p:nvCxnSpPr>
        <p:spPr>
          <a:xfrm>
            <a:off x="3932264" y="2579602"/>
            <a:ext cx="14460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2" idx="3"/>
            <a:endCxn id="8" idx="1"/>
          </p:cNvCxnSpPr>
          <p:nvPr/>
        </p:nvCxnSpPr>
        <p:spPr>
          <a:xfrm flipV="1">
            <a:off x="3932264" y="2579602"/>
            <a:ext cx="1446026" cy="91826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4" idx="1"/>
            <a:endCxn id="8" idx="0"/>
          </p:cNvCxnSpPr>
          <p:nvPr/>
        </p:nvCxnSpPr>
        <p:spPr>
          <a:xfrm rot="10800000" flipV="1">
            <a:off x="6423826" y="1661332"/>
            <a:ext cx="2253212" cy="62448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7" idx="0"/>
          </p:cNvCxnSpPr>
          <p:nvPr/>
        </p:nvCxnSpPr>
        <p:spPr>
          <a:xfrm>
            <a:off x="6423825" y="4745080"/>
            <a:ext cx="0" cy="6965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9" idx="0"/>
            <a:endCxn id="6" idx="1"/>
          </p:cNvCxnSpPr>
          <p:nvPr/>
        </p:nvCxnSpPr>
        <p:spPr>
          <a:xfrm rot="5400000" flipH="1" flipV="1">
            <a:off x="3674552" y="3737901"/>
            <a:ext cx="990342" cy="2417132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3"/>
            <a:endCxn id="7" idx="1"/>
          </p:cNvCxnSpPr>
          <p:nvPr/>
        </p:nvCxnSpPr>
        <p:spPr>
          <a:xfrm>
            <a:off x="4006692" y="5735422"/>
            <a:ext cx="13715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5" idx="2"/>
            <a:endCxn id="7" idx="3"/>
          </p:cNvCxnSpPr>
          <p:nvPr/>
        </p:nvCxnSpPr>
        <p:spPr>
          <a:xfrm rot="5400000">
            <a:off x="8100796" y="4113644"/>
            <a:ext cx="990342" cy="225321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448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Access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1273" y="1541339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 Unit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1273" y="2507720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1273" y="3472537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 Unit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1273" y="4438185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 Unit</a:t>
            </a:r>
          </a:p>
        </p:txBody>
      </p:sp>
      <p:sp>
        <p:nvSpPr>
          <p:cNvPr id="8" name="Rectangle 7"/>
          <p:cNvSpPr/>
          <p:nvPr/>
        </p:nvSpPr>
        <p:spPr>
          <a:xfrm>
            <a:off x="9133913" y="1541339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0682" y="2496200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Activities Per Customer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30681" y="3461017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 Groups Per Customer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30680" y="4425834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 List Per Customer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30679" y="5390651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Weighing Categories per Customer</a:t>
            </a:r>
          </a:p>
        </p:txBody>
      </p:sp>
      <p:cxnSp>
        <p:nvCxnSpPr>
          <p:cNvPr id="14" name="Straight Connector 13"/>
          <p:cNvCxnSpPr>
            <a:stCxn id="4" idx="3"/>
            <a:endCxn id="8" idx="1"/>
          </p:cNvCxnSpPr>
          <p:nvPr/>
        </p:nvCxnSpPr>
        <p:spPr>
          <a:xfrm>
            <a:off x="3112344" y="1835123"/>
            <a:ext cx="60215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26911" y="1549732"/>
            <a:ext cx="1807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Default for processing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6911" y="1851908"/>
            <a:ext cx="1807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Default for invoicing</a:t>
            </a:r>
          </a:p>
        </p:txBody>
      </p:sp>
      <p:cxnSp>
        <p:nvCxnSpPr>
          <p:cNvPr id="18" name="Elbow Connector 17"/>
          <p:cNvCxnSpPr>
            <a:stCxn id="8" idx="2"/>
            <a:endCxn id="9" idx="3"/>
          </p:cNvCxnSpPr>
          <p:nvPr/>
        </p:nvCxnSpPr>
        <p:spPr>
          <a:xfrm rot="5400000">
            <a:off x="8920063" y="1530597"/>
            <a:ext cx="661077" cy="185769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2"/>
            <a:endCxn id="10" idx="3"/>
          </p:cNvCxnSpPr>
          <p:nvPr/>
        </p:nvCxnSpPr>
        <p:spPr>
          <a:xfrm rot="5400000">
            <a:off x="8437654" y="2013006"/>
            <a:ext cx="1625894" cy="185769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8" idx="2"/>
            <a:endCxn id="11" idx="3"/>
          </p:cNvCxnSpPr>
          <p:nvPr/>
        </p:nvCxnSpPr>
        <p:spPr>
          <a:xfrm rot="5400000">
            <a:off x="7955245" y="2495413"/>
            <a:ext cx="2590711" cy="185769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8" idx="2"/>
            <a:endCxn id="12" idx="3"/>
          </p:cNvCxnSpPr>
          <p:nvPr/>
        </p:nvCxnSpPr>
        <p:spPr>
          <a:xfrm rot="5400000">
            <a:off x="7472836" y="2977822"/>
            <a:ext cx="3555528" cy="185769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3"/>
            <a:endCxn id="9" idx="1"/>
          </p:cNvCxnSpPr>
          <p:nvPr/>
        </p:nvCxnSpPr>
        <p:spPr>
          <a:xfrm flipV="1">
            <a:off x="3112344" y="2789984"/>
            <a:ext cx="3118338" cy="11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6" idx="3"/>
            <a:endCxn id="9" idx="1"/>
          </p:cNvCxnSpPr>
          <p:nvPr/>
        </p:nvCxnSpPr>
        <p:spPr>
          <a:xfrm flipV="1">
            <a:off x="3112344" y="2789984"/>
            <a:ext cx="3118338" cy="976337"/>
          </a:xfrm>
          <a:prstGeom prst="bentConnector3">
            <a:avLst>
              <a:gd name="adj1" fmla="val 6807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7" idx="3"/>
            <a:endCxn id="9" idx="1"/>
          </p:cNvCxnSpPr>
          <p:nvPr/>
        </p:nvCxnSpPr>
        <p:spPr>
          <a:xfrm flipV="1">
            <a:off x="3112344" y="2789984"/>
            <a:ext cx="3118338" cy="1941985"/>
          </a:xfrm>
          <a:prstGeom prst="bentConnector3">
            <a:avLst>
              <a:gd name="adj1" fmla="val 6807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51333" y="2504593"/>
            <a:ext cx="1360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Processing By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51333" y="3464300"/>
            <a:ext cx="1622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Internal Processing By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12343" y="4409235"/>
            <a:ext cx="1261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Invoicing By</a:t>
            </a:r>
          </a:p>
        </p:txBody>
      </p:sp>
    </p:spTree>
    <p:extLst>
      <p:ext uri="{BB962C8B-B14F-4D97-AF65-F5344CB8AC3E}">
        <p14:creationId xmlns:p14="http://schemas.microsoft.com/office/powerpoint/2010/main" val="2827258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Product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9133913" y="1541339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230682" y="2496200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Activities Per Customer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0681" y="3461017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 Groups Per Customer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0680" y="4425834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 List Per Customer</a:t>
            </a:r>
          </a:p>
        </p:txBody>
      </p:sp>
      <p:sp>
        <p:nvSpPr>
          <p:cNvPr id="8" name="Rectangle 7"/>
          <p:cNvSpPr/>
          <p:nvPr/>
        </p:nvSpPr>
        <p:spPr>
          <a:xfrm>
            <a:off x="6230679" y="5390651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Weighing Categories per Customer</a:t>
            </a:r>
          </a:p>
        </p:txBody>
      </p:sp>
      <p:cxnSp>
        <p:nvCxnSpPr>
          <p:cNvPr id="9" name="Elbow Connector 8"/>
          <p:cNvCxnSpPr>
            <a:stCxn id="4" idx="2"/>
            <a:endCxn id="5" idx="3"/>
          </p:cNvCxnSpPr>
          <p:nvPr/>
        </p:nvCxnSpPr>
        <p:spPr>
          <a:xfrm rot="5400000">
            <a:off x="8920063" y="1530597"/>
            <a:ext cx="661077" cy="185769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" idx="2"/>
            <a:endCxn id="6" idx="3"/>
          </p:cNvCxnSpPr>
          <p:nvPr/>
        </p:nvCxnSpPr>
        <p:spPr>
          <a:xfrm rot="5400000">
            <a:off x="8437654" y="2013006"/>
            <a:ext cx="1625894" cy="185769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4" idx="2"/>
            <a:endCxn id="7" idx="3"/>
          </p:cNvCxnSpPr>
          <p:nvPr/>
        </p:nvCxnSpPr>
        <p:spPr>
          <a:xfrm rot="5400000">
            <a:off x="7955245" y="2495413"/>
            <a:ext cx="2590711" cy="185769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4" idx="2"/>
            <a:endCxn id="8" idx="3"/>
          </p:cNvCxnSpPr>
          <p:nvPr/>
        </p:nvCxnSpPr>
        <p:spPr>
          <a:xfrm rot="5400000">
            <a:off x="7472836" y="2977822"/>
            <a:ext cx="3555528" cy="185769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94070" y="2496200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94069" y="3461017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 Groups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94068" y="4425834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94067" y="5390651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Weighing Categories</a:t>
            </a:r>
          </a:p>
        </p:txBody>
      </p:sp>
      <p:cxnSp>
        <p:nvCxnSpPr>
          <p:cNvPr id="18" name="Straight Arrow Connector 17"/>
          <p:cNvCxnSpPr>
            <a:stCxn id="13" idx="3"/>
            <a:endCxn id="5" idx="1"/>
          </p:cNvCxnSpPr>
          <p:nvPr/>
        </p:nvCxnSpPr>
        <p:spPr>
          <a:xfrm>
            <a:off x="5185141" y="2789984"/>
            <a:ext cx="10455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3"/>
            <a:endCxn id="6" idx="1"/>
          </p:cNvCxnSpPr>
          <p:nvPr/>
        </p:nvCxnSpPr>
        <p:spPr>
          <a:xfrm>
            <a:off x="5185140" y="3754801"/>
            <a:ext cx="10455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3"/>
          </p:cNvCxnSpPr>
          <p:nvPr/>
        </p:nvCxnSpPr>
        <p:spPr>
          <a:xfrm>
            <a:off x="5185139" y="4719618"/>
            <a:ext cx="10455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3"/>
            <a:endCxn id="8" idx="1"/>
          </p:cNvCxnSpPr>
          <p:nvPr/>
        </p:nvCxnSpPr>
        <p:spPr>
          <a:xfrm>
            <a:off x="5185138" y="5684435"/>
            <a:ext cx="10455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77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Price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092993" y="1372873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556756" y="2463707"/>
            <a:ext cx="1527039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 List Per Customer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1942" y="2456242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Weighing Categories per Customer</a:t>
            </a:r>
          </a:p>
        </p:txBody>
      </p:sp>
      <p:cxnSp>
        <p:nvCxnSpPr>
          <p:cNvPr id="11" name="Elbow Connector 10"/>
          <p:cNvCxnSpPr>
            <a:stCxn id="4" idx="2"/>
            <a:endCxn id="7" idx="0"/>
          </p:cNvCxnSpPr>
          <p:nvPr/>
        </p:nvCxnSpPr>
        <p:spPr>
          <a:xfrm rot="5400000">
            <a:off x="4977770" y="1302948"/>
            <a:ext cx="503266" cy="181825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4" idx="2"/>
            <a:endCxn id="8" idx="0"/>
          </p:cNvCxnSpPr>
          <p:nvPr/>
        </p:nvCxnSpPr>
        <p:spPr>
          <a:xfrm rot="16200000" flipH="1">
            <a:off x="7075103" y="1023866"/>
            <a:ext cx="495801" cy="236894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26628" y="3838635"/>
            <a:ext cx="1410585" cy="293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04753" y="4312662"/>
            <a:ext cx="1410585" cy="293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Wash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04753" y="4783990"/>
            <a:ext cx="1410585" cy="293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Replacement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04754" y="5256605"/>
            <a:ext cx="1410585" cy="293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Sales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20194" y="6021982"/>
            <a:ext cx="1410585" cy="293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Weighing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20195" y="3843446"/>
            <a:ext cx="1410585" cy="293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629940" y="4306939"/>
            <a:ext cx="1410585" cy="293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Wash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39685" y="4789136"/>
            <a:ext cx="1410585" cy="293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Replacement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29940" y="5256605"/>
            <a:ext cx="1410585" cy="293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Sales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208690" y="6021982"/>
            <a:ext cx="1410585" cy="293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Weighing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8341" y="1343197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Price List Per Customer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881187" y="1343197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Discount List Per Customer</a:t>
            </a:r>
          </a:p>
        </p:txBody>
      </p:sp>
      <p:cxnSp>
        <p:nvCxnSpPr>
          <p:cNvPr id="40" name="Straight Arrow Connector 39"/>
          <p:cNvCxnSpPr>
            <a:stCxn id="4" idx="1"/>
            <a:endCxn id="35" idx="3"/>
          </p:cNvCxnSpPr>
          <p:nvPr/>
        </p:nvCxnSpPr>
        <p:spPr>
          <a:xfrm flipH="1" flipV="1">
            <a:off x="2399412" y="1636981"/>
            <a:ext cx="2693581" cy="29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3"/>
            <a:endCxn id="36" idx="1"/>
          </p:cNvCxnSpPr>
          <p:nvPr/>
        </p:nvCxnSpPr>
        <p:spPr>
          <a:xfrm flipV="1">
            <a:off x="7184064" y="1636981"/>
            <a:ext cx="2697123" cy="29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35844" y="3043810"/>
            <a:ext cx="1436063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Price List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208690" y="3043810"/>
            <a:ext cx="1436063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Discount List</a:t>
            </a:r>
          </a:p>
        </p:txBody>
      </p:sp>
      <p:cxnSp>
        <p:nvCxnSpPr>
          <p:cNvPr id="46" name="Straight Arrow Connector 45"/>
          <p:cNvCxnSpPr>
            <a:stCxn id="43" idx="0"/>
            <a:endCxn id="35" idx="2"/>
          </p:cNvCxnSpPr>
          <p:nvPr/>
        </p:nvCxnSpPr>
        <p:spPr>
          <a:xfrm flipV="1">
            <a:off x="1353876" y="1930765"/>
            <a:ext cx="1" cy="11130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4" idx="0"/>
            <a:endCxn id="36" idx="2"/>
          </p:cNvCxnSpPr>
          <p:nvPr/>
        </p:nvCxnSpPr>
        <p:spPr>
          <a:xfrm flipV="1">
            <a:off x="10926722" y="1930765"/>
            <a:ext cx="1" cy="11130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43" idx="2"/>
            <a:endCxn id="13" idx="1"/>
          </p:cNvCxnSpPr>
          <p:nvPr/>
        </p:nvCxnSpPr>
        <p:spPr>
          <a:xfrm rot="16200000" flipH="1">
            <a:off x="1363177" y="3622077"/>
            <a:ext cx="354150" cy="372752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43" idx="2"/>
            <a:endCxn id="14" idx="1"/>
          </p:cNvCxnSpPr>
          <p:nvPr/>
        </p:nvCxnSpPr>
        <p:spPr>
          <a:xfrm rot="16200000" flipH="1">
            <a:off x="1115226" y="3870027"/>
            <a:ext cx="828177" cy="35087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43" idx="2"/>
            <a:endCxn id="15" idx="1"/>
          </p:cNvCxnSpPr>
          <p:nvPr/>
        </p:nvCxnSpPr>
        <p:spPr>
          <a:xfrm rot="16200000" flipH="1">
            <a:off x="879562" y="4105691"/>
            <a:ext cx="1299505" cy="35087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43" idx="2"/>
            <a:endCxn id="16" idx="1"/>
          </p:cNvCxnSpPr>
          <p:nvPr/>
        </p:nvCxnSpPr>
        <p:spPr>
          <a:xfrm rot="16200000" flipH="1">
            <a:off x="643255" y="4341999"/>
            <a:ext cx="1772120" cy="35087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44" idx="2"/>
            <a:endCxn id="24" idx="3"/>
          </p:cNvCxnSpPr>
          <p:nvPr/>
        </p:nvCxnSpPr>
        <p:spPr>
          <a:xfrm rot="5400000">
            <a:off x="8799271" y="1862887"/>
            <a:ext cx="358961" cy="3895942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4" idx="2"/>
            <a:endCxn id="25" idx="3"/>
          </p:cNvCxnSpPr>
          <p:nvPr/>
        </p:nvCxnSpPr>
        <p:spPr>
          <a:xfrm rot="5400000">
            <a:off x="8572397" y="2099507"/>
            <a:ext cx="822454" cy="388619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44" idx="2"/>
            <a:endCxn id="26" idx="3"/>
          </p:cNvCxnSpPr>
          <p:nvPr/>
        </p:nvCxnSpPr>
        <p:spPr>
          <a:xfrm rot="5400000">
            <a:off x="8336171" y="2345477"/>
            <a:ext cx="1304651" cy="3876452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44" idx="2"/>
            <a:endCxn id="27" idx="3"/>
          </p:cNvCxnSpPr>
          <p:nvPr/>
        </p:nvCxnSpPr>
        <p:spPr>
          <a:xfrm rot="5400000">
            <a:off x="8097564" y="2574340"/>
            <a:ext cx="1772120" cy="388619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44" idx="2"/>
            <a:endCxn id="28" idx="0"/>
          </p:cNvCxnSpPr>
          <p:nvPr/>
        </p:nvCxnSpPr>
        <p:spPr>
          <a:xfrm rot="5400000">
            <a:off x="9725051" y="4820311"/>
            <a:ext cx="2390604" cy="127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43" idx="2"/>
            <a:endCxn id="17" idx="1"/>
          </p:cNvCxnSpPr>
          <p:nvPr/>
        </p:nvCxnSpPr>
        <p:spPr>
          <a:xfrm rot="16200000" flipH="1">
            <a:off x="2218287" y="2766967"/>
            <a:ext cx="2537497" cy="426631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13" idx="3"/>
            <a:endCxn id="7" idx="1"/>
          </p:cNvCxnSpPr>
          <p:nvPr/>
        </p:nvCxnSpPr>
        <p:spPr>
          <a:xfrm flipV="1">
            <a:off x="3137213" y="2757491"/>
            <a:ext cx="419543" cy="122803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14" idx="3"/>
            <a:endCxn id="7" idx="1"/>
          </p:cNvCxnSpPr>
          <p:nvPr/>
        </p:nvCxnSpPr>
        <p:spPr>
          <a:xfrm flipV="1">
            <a:off x="3115338" y="2757491"/>
            <a:ext cx="441418" cy="17020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7" idx="3"/>
            <a:endCxn id="24" idx="1"/>
          </p:cNvCxnSpPr>
          <p:nvPr/>
        </p:nvCxnSpPr>
        <p:spPr>
          <a:xfrm>
            <a:off x="5083795" y="2757491"/>
            <a:ext cx="536400" cy="123284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7" idx="3"/>
            <a:endCxn id="25" idx="1"/>
          </p:cNvCxnSpPr>
          <p:nvPr/>
        </p:nvCxnSpPr>
        <p:spPr>
          <a:xfrm>
            <a:off x="5083795" y="2757491"/>
            <a:ext cx="546145" cy="169634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7" idx="3"/>
            <a:endCxn id="26" idx="1"/>
          </p:cNvCxnSpPr>
          <p:nvPr/>
        </p:nvCxnSpPr>
        <p:spPr>
          <a:xfrm>
            <a:off x="5083795" y="2757491"/>
            <a:ext cx="555890" cy="217853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7" idx="3"/>
            <a:endCxn id="27" idx="1"/>
          </p:cNvCxnSpPr>
          <p:nvPr/>
        </p:nvCxnSpPr>
        <p:spPr>
          <a:xfrm>
            <a:off x="5083795" y="2757491"/>
            <a:ext cx="546145" cy="264600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7" idx="1"/>
            <a:endCxn id="15" idx="3"/>
          </p:cNvCxnSpPr>
          <p:nvPr/>
        </p:nvCxnSpPr>
        <p:spPr>
          <a:xfrm rot="10800000" flipV="1">
            <a:off x="3115338" y="2757491"/>
            <a:ext cx="441418" cy="217339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7" idx="1"/>
            <a:endCxn id="16" idx="3"/>
          </p:cNvCxnSpPr>
          <p:nvPr/>
        </p:nvCxnSpPr>
        <p:spPr>
          <a:xfrm rot="10800000" flipV="1">
            <a:off x="3115340" y="2757490"/>
            <a:ext cx="441417" cy="264600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>
            <a:stCxn id="17" idx="3"/>
            <a:endCxn id="8" idx="1"/>
          </p:cNvCxnSpPr>
          <p:nvPr/>
        </p:nvCxnSpPr>
        <p:spPr>
          <a:xfrm flipV="1">
            <a:off x="7030779" y="2750026"/>
            <a:ext cx="431163" cy="341884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28" idx="1"/>
            <a:endCxn id="8" idx="3"/>
          </p:cNvCxnSpPr>
          <p:nvPr/>
        </p:nvCxnSpPr>
        <p:spPr>
          <a:xfrm rot="10800000">
            <a:off x="9553014" y="2750027"/>
            <a:ext cx="655677" cy="341884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962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DDFA541-5242-441A-B0F7-2968AD0B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80"/>
            <a:ext cx="9144000" cy="939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PRICING / BILLING OPTIONS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BD462-850F-4A69-8752-66AF4BC21CB9}"/>
              </a:ext>
            </a:extLst>
          </p:cNvPr>
          <p:cNvSpPr txBox="1"/>
          <p:nvPr/>
        </p:nvSpPr>
        <p:spPr>
          <a:xfrm>
            <a:off x="1919536" y="1844825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Price management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Price color coding</a:t>
            </a:r>
          </a:p>
          <a:p>
            <a:pPr marL="1257300" lvl="2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General</a:t>
            </a:r>
          </a:p>
          <a:p>
            <a:pPr marL="1257300" lvl="2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Customer specific</a:t>
            </a:r>
          </a:p>
          <a:p>
            <a:pPr marL="1257300" lvl="2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Multiple prices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Price history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Price ratification (optional) </a:t>
            </a:r>
            <a:r>
              <a:rPr lang="en-US" dirty="0">
                <a:sym typeface="Wingdings" panose="05000000000000000000" pitchFamily="2" charset="2"/>
              </a:rPr>
              <a:t> “4 eyes principle”\</a:t>
            </a:r>
          </a:p>
          <a:p>
            <a:pPr lvl="1">
              <a:buClr>
                <a:schemeClr val="tx2"/>
              </a:buClr>
            </a:pPr>
            <a:endParaRPr lang="en-US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Billing methods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Billing methods 1 to 5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Billing methods per business line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265758"/>
      </p:ext>
    </p:extLst>
  </p:cSld>
  <p:clrMapOvr>
    <a:masterClrMapping/>
  </p:clrMapOvr>
  <p:transition spd="med"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10C498-5FF4-4541-A9C1-D5A4B440F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8680"/>
            <a:ext cx="9144000" cy="93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PRICE MANAGEMENT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878DC3-701C-46DC-A261-CABC21FE4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3789040"/>
            <a:ext cx="8357094" cy="2232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DC41C2-23D9-4457-AB1F-E0C33EB65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1844825"/>
            <a:ext cx="4629150" cy="180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E7869A-7312-4F14-8544-2B152988D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46" y="1844825"/>
            <a:ext cx="3312367" cy="179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78813"/>
      </p:ext>
    </p:extLst>
  </p:cSld>
  <p:clrMapOvr>
    <a:masterClrMapping/>
  </p:clrMapOvr>
  <p:transition spd="med"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F5A8F0C-041A-4554-8B31-D2A2639D1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8680"/>
            <a:ext cx="9144000" cy="93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BILLING 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678DF0-692F-40B0-A50E-1AD78CB9D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776" y="1916832"/>
            <a:ext cx="8604448" cy="414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10479"/>
      </p:ext>
    </p:extLst>
  </p:cSld>
  <p:clrMapOvr>
    <a:masterClrMapping/>
  </p:clrMapOvr>
  <p:transition spd="med"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DDFA541-5242-441A-B0F7-2968AD0B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80"/>
            <a:ext cx="9144000" cy="939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ROUTE MANAGEMENT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BD462-850F-4A69-8752-66AF4BC21CB9}"/>
              </a:ext>
            </a:extLst>
          </p:cNvPr>
          <p:cNvSpPr txBox="1"/>
          <p:nvPr/>
        </p:nvSpPr>
        <p:spPr>
          <a:xfrm>
            <a:off x="1919536" y="1772817"/>
            <a:ext cx="842493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Route structure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Routes / route planning per plant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Route structure in schematic view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Multiple routes per plant per day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Multiple route stops per route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Stop sequence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View stops on google maps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Route Status Control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Tracking of a route on a specific date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Relieve driver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Move route / move route stop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Permanent or temporary</a:t>
            </a:r>
          </a:p>
          <a:p>
            <a:pPr lvl="1">
              <a:buClr>
                <a:srgbClr val="FF0000"/>
              </a:buClr>
            </a:pPr>
            <a:endParaRPr lang="en-US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Clr>
                <a:srgbClr val="FF0000"/>
              </a:buClr>
            </a:pPr>
            <a:endParaRPr lang="en-US" dirty="0"/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9006513"/>
      </p:ext>
    </p:extLst>
  </p:cSld>
  <p:clrMapOvr>
    <a:masterClrMapping/>
  </p:clrMapOvr>
  <p:transition spd="med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Plant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12" y="1752983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12" y="2992826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12" y="4058860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Stockroom</a:t>
            </a:r>
          </a:p>
        </p:txBody>
      </p:sp>
      <p:sp>
        <p:nvSpPr>
          <p:cNvPr id="7" name="Rectangle 6"/>
          <p:cNvSpPr/>
          <p:nvPr/>
        </p:nvSpPr>
        <p:spPr>
          <a:xfrm>
            <a:off x="917946" y="4045450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Legal Entity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7439245" y="2927881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Depot</a:t>
            </a:r>
          </a:p>
        </p:txBody>
      </p:sp>
      <p:sp>
        <p:nvSpPr>
          <p:cNvPr id="9" name="Rectangle 8"/>
          <p:cNvSpPr/>
          <p:nvPr/>
        </p:nvSpPr>
        <p:spPr>
          <a:xfrm>
            <a:off x="7439244" y="4058861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Plant Department</a:t>
            </a:r>
          </a:p>
        </p:txBody>
      </p:sp>
      <p:cxnSp>
        <p:nvCxnSpPr>
          <p:cNvPr id="11" name="Elbow Connector 10"/>
          <p:cNvCxnSpPr>
            <a:stCxn id="4" idx="3"/>
            <a:endCxn id="8" idx="1"/>
          </p:cNvCxnSpPr>
          <p:nvPr/>
        </p:nvCxnSpPr>
        <p:spPr>
          <a:xfrm>
            <a:off x="6046383" y="2046767"/>
            <a:ext cx="1392862" cy="117489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5" idx="1"/>
            <a:endCxn id="7" idx="0"/>
          </p:cNvCxnSpPr>
          <p:nvPr/>
        </p:nvCxnSpPr>
        <p:spPr>
          <a:xfrm rot="10800000" flipV="1">
            <a:off x="1963482" y="3286610"/>
            <a:ext cx="1991830" cy="75884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" idx="3"/>
            <a:endCxn id="9" idx="1"/>
          </p:cNvCxnSpPr>
          <p:nvPr/>
        </p:nvCxnSpPr>
        <p:spPr>
          <a:xfrm>
            <a:off x="6046383" y="2046767"/>
            <a:ext cx="1392861" cy="230587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" idx="2"/>
            <a:endCxn id="5" idx="0"/>
          </p:cNvCxnSpPr>
          <p:nvPr/>
        </p:nvCxnSpPr>
        <p:spPr>
          <a:xfrm>
            <a:off x="5000848" y="2340551"/>
            <a:ext cx="0" cy="652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5" idx="2"/>
            <a:endCxn id="6" idx="0"/>
          </p:cNvCxnSpPr>
          <p:nvPr/>
        </p:nvCxnSpPr>
        <p:spPr>
          <a:xfrm>
            <a:off x="5000848" y="3580394"/>
            <a:ext cx="0" cy="4784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" idx="1"/>
            <a:endCxn id="7" idx="3"/>
          </p:cNvCxnSpPr>
          <p:nvPr/>
        </p:nvCxnSpPr>
        <p:spPr>
          <a:xfrm flipH="1" flipV="1">
            <a:off x="3009017" y="4339234"/>
            <a:ext cx="946295" cy="134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677118F3-A572-4466-BE6C-A197448938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070922"/>
              </p:ext>
            </p:extLst>
          </p:nvPr>
        </p:nvGraphicFramePr>
        <p:xfrm>
          <a:off x="0" y="413555"/>
          <a:ext cx="497321" cy="703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4533723" imgH="6415694" progId="AcroExch.Document.DC">
                  <p:embed/>
                </p:oleObj>
              </mc:Choice>
              <mc:Fallback>
                <p:oleObj name="Acrobat Document" r:id="rId3" imgW="4533723" imgH="6415694" progId="AcroExch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B486A3E-BBEE-4FB2-90FD-1092BA630F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13555"/>
                        <a:ext cx="497321" cy="703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619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1154" y="1402108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691423" y="2641951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Depot</a:t>
            </a:r>
          </a:p>
        </p:txBody>
      </p:sp>
      <p:cxnSp>
        <p:nvCxnSpPr>
          <p:cNvPr id="7" name="Elbow Connector 6"/>
          <p:cNvCxnSpPr>
            <a:stCxn id="4" idx="3"/>
            <a:endCxn id="6" idx="0"/>
          </p:cNvCxnSpPr>
          <p:nvPr/>
        </p:nvCxnSpPr>
        <p:spPr>
          <a:xfrm>
            <a:off x="5472225" y="1695892"/>
            <a:ext cx="2264734" cy="94605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</p:cNvCxnSpPr>
          <p:nvPr/>
        </p:nvCxnSpPr>
        <p:spPr>
          <a:xfrm>
            <a:off x="4426690" y="1989676"/>
            <a:ext cx="0" cy="652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81154" y="2641951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81153" y="4012928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 Stop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91424" y="4012928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Delivery Point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98906" y="4012928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(Del To)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91424" y="5155066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Contact Person</a:t>
            </a:r>
          </a:p>
        </p:txBody>
      </p:sp>
      <p:cxnSp>
        <p:nvCxnSpPr>
          <p:cNvPr id="18" name="Straight Arrow Connector 17"/>
          <p:cNvCxnSpPr>
            <a:stCxn id="9" idx="2"/>
            <a:endCxn id="11" idx="0"/>
          </p:cNvCxnSpPr>
          <p:nvPr/>
        </p:nvCxnSpPr>
        <p:spPr>
          <a:xfrm flipH="1">
            <a:off x="4426689" y="3229519"/>
            <a:ext cx="1" cy="783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1"/>
            <a:endCxn id="9" idx="3"/>
          </p:cNvCxnSpPr>
          <p:nvPr/>
        </p:nvCxnSpPr>
        <p:spPr>
          <a:xfrm flipH="1">
            <a:off x="5472225" y="2935735"/>
            <a:ext cx="12191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3"/>
            <a:endCxn id="12" idx="1"/>
          </p:cNvCxnSpPr>
          <p:nvPr/>
        </p:nvCxnSpPr>
        <p:spPr>
          <a:xfrm>
            <a:off x="5472224" y="4306712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1"/>
            <a:endCxn id="12" idx="3"/>
          </p:cNvCxnSpPr>
          <p:nvPr/>
        </p:nvCxnSpPr>
        <p:spPr>
          <a:xfrm flipH="1">
            <a:off x="8782495" y="4306712"/>
            <a:ext cx="11164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3" idx="2"/>
            <a:endCxn id="14" idx="3"/>
          </p:cNvCxnSpPr>
          <p:nvPr/>
        </p:nvCxnSpPr>
        <p:spPr>
          <a:xfrm rot="5400000">
            <a:off x="9439292" y="3943700"/>
            <a:ext cx="848354" cy="216194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4" idx="1"/>
            <a:endCxn id="11" idx="2"/>
          </p:cNvCxnSpPr>
          <p:nvPr/>
        </p:nvCxnSpPr>
        <p:spPr>
          <a:xfrm rot="10800000">
            <a:off x="4426690" y="4600496"/>
            <a:ext cx="2264735" cy="84835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94167" y="5155066"/>
            <a:ext cx="3086986" cy="11925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Stop Type (bring, get, mix, incidental)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Start date / end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Travel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Service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Route List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Return Route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27590" y="2641951"/>
            <a:ext cx="3086986" cy="1664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Driving day (Monday – Sunday)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Route manager +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Driver + Truck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Delivery Scheme (frequency)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Code on label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Packing day / deadline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Packing Documents (normal/reverse)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Start Time /  End Time </a:t>
            </a:r>
          </a:p>
        </p:txBody>
      </p:sp>
      <p:cxnSp>
        <p:nvCxnSpPr>
          <p:cNvPr id="51" name="Straight Connector 50"/>
          <p:cNvCxnSpPr>
            <a:stCxn id="11" idx="1"/>
          </p:cNvCxnSpPr>
          <p:nvPr/>
        </p:nvCxnSpPr>
        <p:spPr>
          <a:xfrm>
            <a:off x="3381153" y="4306712"/>
            <a:ext cx="0" cy="848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" idx="0"/>
          </p:cNvCxnSpPr>
          <p:nvPr/>
        </p:nvCxnSpPr>
        <p:spPr>
          <a:xfrm flipH="1">
            <a:off x="3125972" y="2641951"/>
            <a:ext cx="130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131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E51C71-8B58-48DB-816F-58709EFC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359" y="5553808"/>
            <a:ext cx="1921636" cy="9313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0711" y="1011441"/>
            <a:ext cx="1658681" cy="387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Plant</a:t>
            </a:r>
          </a:p>
        </p:txBody>
      </p:sp>
      <p:sp>
        <p:nvSpPr>
          <p:cNvPr id="6" name="Rectangle 5"/>
          <p:cNvSpPr/>
          <p:nvPr/>
        </p:nvSpPr>
        <p:spPr>
          <a:xfrm>
            <a:off x="9856380" y="1516484"/>
            <a:ext cx="1658681" cy="387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Depot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3573" y="2405645"/>
            <a:ext cx="1658681" cy="387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 200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96193" y="2414934"/>
            <a:ext cx="1658681" cy="387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 100</a:t>
            </a:r>
          </a:p>
        </p:txBody>
      </p:sp>
      <p:cxnSp>
        <p:nvCxnSpPr>
          <p:cNvPr id="39" name="Elbow Connector 38"/>
          <p:cNvCxnSpPr>
            <a:stCxn id="5" idx="3"/>
            <a:endCxn id="6" idx="0"/>
          </p:cNvCxnSpPr>
          <p:nvPr/>
        </p:nvCxnSpPr>
        <p:spPr>
          <a:xfrm>
            <a:off x="6909392" y="1205150"/>
            <a:ext cx="3776329" cy="31133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5" idx="2"/>
            <a:endCxn id="13" idx="0"/>
          </p:cNvCxnSpPr>
          <p:nvPr/>
        </p:nvCxnSpPr>
        <p:spPr>
          <a:xfrm rot="5400000">
            <a:off x="4994755" y="1329637"/>
            <a:ext cx="1016076" cy="115451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5" idx="2"/>
            <a:endCxn id="9" idx="0"/>
          </p:cNvCxnSpPr>
          <p:nvPr/>
        </p:nvCxnSpPr>
        <p:spPr>
          <a:xfrm rot="16200000" flipH="1">
            <a:off x="6308090" y="1170820"/>
            <a:ext cx="1006787" cy="146286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6" idx="1"/>
            <a:endCxn id="9" idx="3"/>
          </p:cNvCxnSpPr>
          <p:nvPr/>
        </p:nvCxnSpPr>
        <p:spPr>
          <a:xfrm rot="10800000" flipV="1">
            <a:off x="8372254" y="1710192"/>
            <a:ext cx="1484126" cy="8891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6" idx="1"/>
            <a:endCxn id="13" idx="1"/>
          </p:cNvCxnSpPr>
          <p:nvPr/>
        </p:nvCxnSpPr>
        <p:spPr>
          <a:xfrm rot="10800000" flipV="1">
            <a:off x="4096194" y="1710193"/>
            <a:ext cx="5760187" cy="898450"/>
          </a:xfrm>
          <a:prstGeom prst="bentConnector3">
            <a:avLst>
              <a:gd name="adj1" fmla="val 1039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336852" y="3153137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Stop 10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336852" y="3924600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Stop 20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336852" y="4696063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Stop 30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336852" y="5467526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Stop 40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819939" y="3153137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Delivery Point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819939" y="3924600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Delivery Point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819939" y="4696063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Delivery Point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819939" y="5467526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Delivery Point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17304" y="3153137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</a:t>
            </a:r>
          </a:p>
          <a:p>
            <a:pPr algn="ctr"/>
            <a:r>
              <a:rPr lang="en-US" dirty="0"/>
              <a:t>(Delivery)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17304" y="3924600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</a:t>
            </a:r>
          </a:p>
          <a:p>
            <a:pPr algn="ctr"/>
            <a:r>
              <a:rPr lang="en-US" dirty="0"/>
              <a:t>(Delivery)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17304" y="4696063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</a:t>
            </a:r>
          </a:p>
          <a:p>
            <a:pPr algn="ctr"/>
            <a:r>
              <a:rPr lang="en-US" dirty="0"/>
              <a:t>(Delivery)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17304" y="5467526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</a:t>
            </a:r>
          </a:p>
          <a:p>
            <a:pPr algn="ctr"/>
            <a:r>
              <a:rPr lang="en-US" dirty="0"/>
              <a:t>(Delivery)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787778" y="3161359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Stop 10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787778" y="3932822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Stop 20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787778" y="4704285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Stop 30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787778" y="5475748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Stop 40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9290413" y="3161359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Delivery Point</a:t>
            </a:r>
          </a:p>
        </p:txBody>
      </p:sp>
      <p:sp>
        <p:nvSpPr>
          <p:cNvPr id="76" name="Rectangle 75"/>
          <p:cNvSpPr/>
          <p:nvPr/>
        </p:nvSpPr>
        <p:spPr>
          <a:xfrm>
            <a:off x="9290413" y="3932822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Delivery Point</a:t>
            </a:r>
          </a:p>
        </p:txBody>
      </p:sp>
      <p:sp>
        <p:nvSpPr>
          <p:cNvPr id="77" name="Rectangle 76"/>
          <p:cNvSpPr/>
          <p:nvPr/>
        </p:nvSpPr>
        <p:spPr>
          <a:xfrm>
            <a:off x="9290413" y="4704285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Delivery Point</a:t>
            </a:r>
          </a:p>
        </p:txBody>
      </p:sp>
      <p:sp>
        <p:nvSpPr>
          <p:cNvPr id="78" name="Rectangle 77"/>
          <p:cNvSpPr/>
          <p:nvPr/>
        </p:nvSpPr>
        <p:spPr>
          <a:xfrm>
            <a:off x="9290413" y="5475748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Delivery Point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0775893" y="3161359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</a:t>
            </a:r>
          </a:p>
          <a:p>
            <a:pPr algn="ctr"/>
            <a:r>
              <a:rPr lang="en-US" dirty="0"/>
              <a:t>(Delivery)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0775893" y="3932822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</a:t>
            </a:r>
          </a:p>
          <a:p>
            <a:pPr algn="ctr"/>
            <a:r>
              <a:rPr lang="en-US" dirty="0"/>
              <a:t>(Delivery)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0775893" y="4704285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</a:t>
            </a:r>
          </a:p>
          <a:p>
            <a:pPr algn="ctr"/>
            <a:r>
              <a:rPr lang="en-US" dirty="0"/>
              <a:t>(Delivery)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0775893" y="5475748"/>
            <a:ext cx="1245782" cy="54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</a:t>
            </a:r>
          </a:p>
          <a:p>
            <a:pPr algn="ctr"/>
            <a:r>
              <a:rPr lang="en-US" dirty="0"/>
              <a:t>(Delivery)</a:t>
            </a:r>
          </a:p>
        </p:txBody>
      </p:sp>
      <p:cxnSp>
        <p:nvCxnSpPr>
          <p:cNvPr id="84" name="Elbow Connector 83"/>
          <p:cNvCxnSpPr>
            <a:stCxn id="13" idx="2"/>
            <a:endCxn id="54" idx="3"/>
          </p:cNvCxnSpPr>
          <p:nvPr/>
        </p:nvCxnSpPr>
        <p:spPr>
          <a:xfrm rot="5400000">
            <a:off x="4443137" y="2941848"/>
            <a:ext cx="621895" cy="34290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13" idx="2"/>
            <a:endCxn id="59" idx="3"/>
          </p:cNvCxnSpPr>
          <p:nvPr/>
        </p:nvCxnSpPr>
        <p:spPr>
          <a:xfrm rot="5400000">
            <a:off x="4057405" y="3327580"/>
            <a:ext cx="1393358" cy="34290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13" idx="2"/>
            <a:endCxn id="60" idx="3"/>
          </p:cNvCxnSpPr>
          <p:nvPr/>
        </p:nvCxnSpPr>
        <p:spPr>
          <a:xfrm rot="5400000">
            <a:off x="3671674" y="3713311"/>
            <a:ext cx="2164821" cy="34290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13" idx="2"/>
            <a:endCxn id="61" idx="3"/>
          </p:cNvCxnSpPr>
          <p:nvPr/>
        </p:nvCxnSpPr>
        <p:spPr>
          <a:xfrm rot="5400000">
            <a:off x="3285942" y="4099043"/>
            <a:ext cx="2936284" cy="34290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9" idx="2"/>
            <a:endCxn id="71" idx="1"/>
          </p:cNvCxnSpPr>
          <p:nvPr/>
        </p:nvCxnSpPr>
        <p:spPr>
          <a:xfrm rot="16200000" flipH="1">
            <a:off x="7345643" y="2990333"/>
            <a:ext cx="639406" cy="24486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9" idx="2"/>
            <a:endCxn id="72" idx="1"/>
          </p:cNvCxnSpPr>
          <p:nvPr/>
        </p:nvCxnSpPr>
        <p:spPr>
          <a:xfrm rot="16200000" flipH="1">
            <a:off x="6959912" y="3376064"/>
            <a:ext cx="1410869" cy="24486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9" idx="2"/>
            <a:endCxn id="73" idx="1"/>
          </p:cNvCxnSpPr>
          <p:nvPr/>
        </p:nvCxnSpPr>
        <p:spPr>
          <a:xfrm rot="16200000" flipH="1">
            <a:off x="6574180" y="3761796"/>
            <a:ext cx="2182332" cy="24486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9" idx="2"/>
            <a:endCxn id="74" idx="1"/>
          </p:cNvCxnSpPr>
          <p:nvPr/>
        </p:nvCxnSpPr>
        <p:spPr>
          <a:xfrm rot="16200000" flipH="1">
            <a:off x="6188449" y="4147527"/>
            <a:ext cx="2953795" cy="24486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54" idx="1"/>
            <a:endCxn id="62" idx="3"/>
          </p:cNvCxnSpPr>
          <p:nvPr/>
        </p:nvCxnSpPr>
        <p:spPr>
          <a:xfrm flipH="1">
            <a:off x="3065721" y="3424246"/>
            <a:ext cx="2711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59" idx="1"/>
            <a:endCxn id="63" idx="3"/>
          </p:cNvCxnSpPr>
          <p:nvPr/>
        </p:nvCxnSpPr>
        <p:spPr>
          <a:xfrm flipH="1">
            <a:off x="3065721" y="4195709"/>
            <a:ext cx="2711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60" idx="1"/>
            <a:endCxn id="64" idx="3"/>
          </p:cNvCxnSpPr>
          <p:nvPr/>
        </p:nvCxnSpPr>
        <p:spPr>
          <a:xfrm flipH="1">
            <a:off x="3065721" y="4967172"/>
            <a:ext cx="2711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1" idx="1"/>
            <a:endCxn id="65" idx="3"/>
          </p:cNvCxnSpPr>
          <p:nvPr/>
        </p:nvCxnSpPr>
        <p:spPr>
          <a:xfrm flipH="1">
            <a:off x="3065721" y="5738635"/>
            <a:ext cx="2711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62" idx="1"/>
            <a:endCxn id="67" idx="3"/>
          </p:cNvCxnSpPr>
          <p:nvPr/>
        </p:nvCxnSpPr>
        <p:spPr>
          <a:xfrm flipH="1">
            <a:off x="1563086" y="3424246"/>
            <a:ext cx="2568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63" idx="1"/>
            <a:endCxn id="68" idx="3"/>
          </p:cNvCxnSpPr>
          <p:nvPr/>
        </p:nvCxnSpPr>
        <p:spPr>
          <a:xfrm flipH="1">
            <a:off x="1563086" y="4195709"/>
            <a:ext cx="2568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64" idx="1"/>
            <a:endCxn id="69" idx="3"/>
          </p:cNvCxnSpPr>
          <p:nvPr/>
        </p:nvCxnSpPr>
        <p:spPr>
          <a:xfrm flipH="1">
            <a:off x="1563086" y="4967172"/>
            <a:ext cx="2568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65" idx="1"/>
            <a:endCxn id="70" idx="3"/>
          </p:cNvCxnSpPr>
          <p:nvPr/>
        </p:nvCxnSpPr>
        <p:spPr>
          <a:xfrm flipH="1">
            <a:off x="1563086" y="5738635"/>
            <a:ext cx="2568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71" idx="3"/>
            <a:endCxn id="75" idx="1"/>
          </p:cNvCxnSpPr>
          <p:nvPr/>
        </p:nvCxnSpPr>
        <p:spPr>
          <a:xfrm>
            <a:off x="9033560" y="3432468"/>
            <a:ext cx="2568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72" idx="3"/>
            <a:endCxn id="76" idx="1"/>
          </p:cNvCxnSpPr>
          <p:nvPr/>
        </p:nvCxnSpPr>
        <p:spPr>
          <a:xfrm>
            <a:off x="9033560" y="4203931"/>
            <a:ext cx="2568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73" idx="3"/>
            <a:endCxn id="77" idx="1"/>
          </p:cNvCxnSpPr>
          <p:nvPr/>
        </p:nvCxnSpPr>
        <p:spPr>
          <a:xfrm>
            <a:off x="9033560" y="4975394"/>
            <a:ext cx="2568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74" idx="3"/>
            <a:endCxn id="78" idx="1"/>
          </p:cNvCxnSpPr>
          <p:nvPr/>
        </p:nvCxnSpPr>
        <p:spPr>
          <a:xfrm>
            <a:off x="9033560" y="5746857"/>
            <a:ext cx="2568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75" idx="3"/>
            <a:endCxn id="79" idx="1"/>
          </p:cNvCxnSpPr>
          <p:nvPr/>
        </p:nvCxnSpPr>
        <p:spPr>
          <a:xfrm>
            <a:off x="10536195" y="3432468"/>
            <a:ext cx="2396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76" idx="3"/>
            <a:endCxn id="80" idx="1"/>
          </p:cNvCxnSpPr>
          <p:nvPr/>
        </p:nvCxnSpPr>
        <p:spPr>
          <a:xfrm>
            <a:off x="10536195" y="4203931"/>
            <a:ext cx="2396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77" idx="3"/>
            <a:endCxn id="81" idx="1"/>
          </p:cNvCxnSpPr>
          <p:nvPr/>
        </p:nvCxnSpPr>
        <p:spPr>
          <a:xfrm>
            <a:off x="10536195" y="4975394"/>
            <a:ext cx="2396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78" idx="3"/>
            <a:endCxn id="82" idx="1"/>
          </p:cNvCxnSpPr>
          <p:nvPr/>
        </p:nvCxnSpPr>
        <p:spPr>
          <a:xfrm>
            <a:off x="10536195" y="5746857"/>
            <a:ext cx="2396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769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route / Move Stop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1" y="1608356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Original Route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979333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Original Route Stop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1001" y="1608356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Route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1000" y="2979333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Route Stop</a:t>
            </a: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 flipH="1">
            <a:off x="1883736" y="2195924"/>
            <a:ext cx="1" cy="783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>
          <a:xfrm flipH="1">
            <a:off x="5236536" y="2195924"/>
            <a:ext cx="1" cy="783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3033824" y="2353712"/>
            <a:ext cx="1119963" cy="467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75884" y="360052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End Date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1174" y="360052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Start Date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1153149"/>
            <a:ext cx="544387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Route Planning / Structure: Permanent Move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96495" y="4025159"/>
            <a:ext cx="2195623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Original Route / Date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96494" y="5396136"/>
            <a:ext cx="2195623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Original Route Stop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49295" y="4025159"/>
            <a:ext cx="2195623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Route / Date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49294" y="5396136"/>
            <a:ext cx="2195623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Route Stop</a:t>
            </a:r>
          </a:p>
        </p:txBody>
      </p:sp>
      <p:cxnSp>
        <p:nvCxnSpPr>
          <p:cNvPr id="20" name="Straight Arrow Connector 19"/>
          <p:cNvCxnSpPr>
            <a:stCxn id="16" idx="2"/>
            <a:endCxn id="17" idx="0"/>
          </p:cNvCxnSpPr>
          <p:nvPr/>
        </p:nvCxnSpPr>
        <p:spPr>
          <a:xfrm flipH="1">
            <a:off x="7594306" y="4612727"/>
            <a:ext cx="1" cy="783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2"/>
            <a:endCxn id="19" idx="0"/>
          </p:cNvCxnSpPr>
          <p:nvPr/>
        </p:nvCxnSpPr>
        <p:spPr>
          <a:xfrm flipH="1">
            <a:off x="10947106" y="4612727"/>
            <a:ext cx="1" cy="783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8692118" y="4770515"/>
            <a:ext cx="1119963" cy="467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34178" y="601733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Canceled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59467" y="6017332"/>
            <a:ext cx="218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To Visit  (moved in)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96494" y="3569952"/>
            <a:ext cx="554842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Route Status Control / Route Assistant: One Time Move</a:t>
            </a:r>
          </a:p>
        </p:txBody>
      </p:sp>
    </p:spTree>
    <p:extLst>
      <p:ext uri="{BB962C8B-B14F-4D97-AF65-F5344CB8AC3E}">
        <p14:creationId xmlns:p14="http://schemas.microsoft.com/office/powerpoint/2010/main" val="985527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F5A8F0C-041A-4554-8B31-D2A2639D1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8680"/>
            <a:ext cx="9144000" cy="93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BILLING 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678DF0-692F-40B0-A50E-1AD78CB9D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776" y="1916832"/>
            <a:ext cx="8604448" cy="414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91372"/>
      </p:ext>
    </p:extLst>
  </p:cSld>
  <p:clrMapOvr>
    <a:masterClrMapping/>
  </p:clrMapOvr>
  <p:transition spd="med"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DDFA541-5242-441A-B0F7-2968AD0B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80"/>
            <a:ext cx="9144000" cy="939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ROUTE MANAGEMENT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BD462-850F-4A69-8752-66AF4BC21CB9}"/>
              </a:ext>
            </a:extLst>
          </p:cNvPr>
          <p:cNvSpPr txBox="1"/>
          <p:nvPr/>
        </p:nvSpPr>
        <p:spPr>
          <a:xfrm>
            <a:off x="1919536" y="1772817"/>
            <a:ext cx="842493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Route structure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Routes / route planning per plant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Route structure in schematic view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Multiple routes per plant per day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Multiple route stops per route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Stop sequence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View stops on google maps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Route Status Control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Tracking of a route on a specific date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Relieve driver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Move route / move route stop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Permanent or temporary</a:t>
            </a:r>
          </a:p>
          <a:p>
            <a:pPr lvl="1">
              <a:buClr>
                <a:srgbClr val="FF0000"/>
              </a:buClr>
            </a:pPr>
            <a:endParaRPr lang="en-US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Clr>
                <a:srgbClr val="FF0000"/>
              </a:buClr>
            </a:pPr>
            <a:endParaRPr lang="en-US" dirty="0"/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2167660"/>
      </p:ext>
    </p:extLst>
  </p:cSld>
  <p:clrMapOvr>
    <a:masterClrMapping/>
  </p:clrMapOvr>
  <p:transition spd="med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Profile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12" y="1695096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12" y="2992826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 Unit</a:t>
            </a:r>
          </a:p>
        </p:txBody>
      </p:sp>
      <p:cxnSp>
        <p:nvCxnSpPr>
          <p:cNvPr id="8" name="Straight Arrow Connector 7"/>
          <p:cNvCxnSpPr>
            <a:stCxn id="6" idx="2"/>
            <a:endCxn id="7" idx="0"/>
          </p:cNvCxnSpPr>
          <p:nvPr/>
        </p:nvCxnSpPr>
        <p:spPr>
          <a:xfrm>
            <a:off x="5000848" y="2282664"/>
            <a:ext cx="0" cy="7101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60475" y="2992826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  Groups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0474" y="4123421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46605" y="4123421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Employees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70558" y="4123421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Employee Functions</a:t>
            </a:r>
          </a:p>
        </p:txBody>
      </p:sp>
      <p:cxnSp>
        <p:nvCxnSpPr>
          <p:cNvPr id="14" name="Straight Arrow Connector 13"/>
          <p:cNvCxnSpPr>
            <a:stCxn id="9" idx="3"/>
            <a:endCxn id="7" idx="1"/>
          </p:cNvCxnSpPr>
          <p:nvPr/>
        </p:nvCxnSpPr>
        <p:spPr>
          <a:xfrm>
            <a:off x="3051546" y="3286610"/>
            <a:ext cx="903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  <a:endCxn id="11" idx="3"/>
          </p:cNvCxnSpPr>
          <p:nvPr/>
        </p:nvCxnSpPr>
        <p:spPr>
          <a:xfrm flipH="1">
            <a:off x="9037676" y="4417205"/>
            <a:ext cx="8328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3"/>
            <a:endCxn id="11" idx="0"/>
          </p:cNvCxnSpPr>
          <p:nvPr/>
        </p:nvCxnSpPr>
        <p:spPr>
          <a:xfrm>
            <a:off x="6046383" y="1988880"/>
            <a:ext cx="1945758" cy="213454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1"/>
            <a:endCxn id="10" idx="3"/>
          </p:cNvCxnSpPr>
          <p:nvPr/>
        </p:nvCxnSpPr>
        <p:spPr>
          <a:xfrm flipH="1">
            <a:off x="3051545" y="4417205"/>
            <a:ext cx="38950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0" idx="0"/>
          </p:cNvCxnSpPr>
          <p:nvPr/>
        </p:nvCxnSpPr>
        <p:spPr>
          <a:xfrm flipH="1">
            <a:off x="2006010" y="3580394"/>
            <a:ext cx="1" cy="5430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006009" y="5240431"/>
            <a:ext cx="3086986" cy="8103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Login credentials (username + password)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System administrator Y/N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Authorizations</a:t>
            </a:r>
          </a:p>
        </p:txBody>
      </p:sp>
      <p:cxnSp>
        <p:nvCxnSpPr>
          <p:cNvPr id="25" name="Straight Connector 24"/>
          <p:cNvCxnSpPr>
            <a:stCxn id="10" idx="2"/>
          </p:cNvCxnSpPr>
          <p:nvPr/>
        </p:nvCxnSpPr>
        <p:spPr>
          <a:xfrm flipH="1">
            <a:off x="2006009" y="4710989"/>
            <a:ext cx="1" cy="696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06009" y="2002465"/>
            <a:ext cx="1208567" cy="602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Single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Full Task</a:t>
            </a:r>
          </a:p>
        </p:txBody>
      </p:sp>
      <p:cxnSp>
        <p:nvCxnSpPr>
          <p:cNvPr id="28" name="Straight Connector 27"/>
          <p:cNvCxnSpPr>
            <a:stCxn id="9" idx="0"/>
          </p:cNvCxnSpPr>
          <p:nvPr/>
        </p:nvCxnSpPr>
        <p:spPr>
          <a:xfrm flipH="1" flipV="1">
            <a:off x="2006009" y="2164831"/>
            <a:ext cx="2" cy="827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7608072-98F1-4DE7-9159-75C5C8F463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256913"/>
              </p:ext>
            </p:extLst>
          </p:nvPr>
        </p:nvGraphicFramePr>
        <p:xfrm>
          <a:off x="0" y="365125"/>
          <a:ext cx="489566" cy="692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4" imgW="4533723" imgH="6415694" progId="AcroExch.Document.DC">
                  <p:embed/>
                </p:oleObj>
              </mc:Choice>
              <mc:Fallback>
                <p:oleObj name="Acrobat Document" r:id="rId4" imgW="4533723" imgH="6415694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E69BFEC-B960-4D9F-A41B-E1146FAA1C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365125"/>
                        <a:ext cx="489566" cy="692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6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12" y="1695096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12" y="2992826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 spot</a:t>
            </a:r>
          </a:p>
        </p:txBody>
      </p:sp>
      <p:cxnSp>
        <p:nvCxnSpPr>
          <p:cNvPr id="6" name="Straight Arrow Connector 5"/>
          <p:cNvCxnSpPr>
            <a:stCxn id="4" idx="2"/>
            <a:endCxn id="5" idx="0"/>
          </p:cNvCxnSpPr>
          <p:nvPr/>
        </p:nvCxnSpPr>
        <p:spPr>
          <a:xfrm>
            <a:off x="5000848" y="2282664"/>
            <a:ext cx="0" cy="7101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233684" y="1695096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Menu</a:t>
            </a:r>
          </a:p>
        </p:txBody>
      </p:sp>
      <p:cxnSp>
        <p:nvCxnSpPr>
          <p:cNvPr id="9" name="Straight Connector 8"/>
          <p:cNvCxnSpPr>
            <a:stCxn id="4" idx="3"/>
            <a:endCxn id="7" idx="1"/>
          </p:cNvCxnSpPr>
          <p:nvPr/>
        </p:nvCxnSpPr>
        <p:spPr>
          <a:xfrm>
            <a:off x="6046383" y="1988880"/>
            <a:ext cx="11873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7" idx="2"/>
            <a:endCxn id="5" idx="3"/>
          </p:cNvCxnSpPr>
          <p:nvPr/>
        </p:nvCxnSpPr>
        <p:spPr>
          <a:xfrm rot="5400000">
            <a:off x="6660829" y="1668219"/>
            <a:ext cx="1003946" cy="223283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55312" y="4165952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Dialog</a:t>
            </a:r>
          </a:p>
        </p:txBody>
      </p:sp>
      <p:cxnSp>
        <p:nvCxnSpPr>
          <p:cNvPr id="17" name="Straight Arrow Connector 16"/>
          <p:cNvCxnSpPr>
            <a:stCxn id="5" idx="2"/>
            <a:endCxn id="13" idx="0"/>
          </p:cNvCxnSpPr>
          <p:nvPr/>
        </p:nvCxnSpPr>
        <p:spPr>
          <a:xfrm>
            <a:off x="5000848" y="3580394"/>
            <a:ext cx="0" cy="58555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60475" y="2992826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  Groups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60474" y="4123421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Users</a:t>
            </a:r>
          </a:p>
        </p:txBody>
      </p:sp>
      <p:cxnSp>
        <p:nvCxnSpPr>
          <p:cNvPr id="20" name="Straight Arrow Connector 19"/>
          <p:cNvCxnSpPr>
            <a:stCxn id="18" idx="2"/>
            <a:endCxn id="19" idx="0"/>
          </p:cNvCxnSpPr>
          <p:nvPr/>
        </p:nvCxnSpPr>
        <p:spPr>
          <a:xfrm flipH="1">
            <a:off x="2006010" y="3580394"/>
            <a:ext cx="1" cy="5430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3"/>
            <a:endCxn id="5" idx="1"/>
          </p:cNvCxnSpPr>
          <p:nvPr/>
        </p:nvCxnSpPr>
        <p:spPr>
          <a:xfrm>
            <a:off x="3051546" y="3286610"/>
            <a:ext cx="903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00847" y="5229798"/>
            <a:ext cx="3086986" cy="8103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Full Task vs Single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Visible Y/N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Read only Y/N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Foreign descriptions</a:t>
            </a:r>
          </a:p>
        </p:txBody>
      </p:sp>
      <p:cxnSp>
        <p:nvCxnSpPr>
          <p:cNvPr id="25" name="Straight Connector 24"/>
          <p:cNvCxnSpPr>
            <a:stCxn id="13" idx="2"/>
          </p:cNvCxnSpPr>
          <p:nvPr/>
        </p:nvCxnSpPr>
        <p:spPr>
          <a:xfrm flipH="1">
            <a:off x="5000847" y="4753520"/>
            <a:ext cx="1" cy="477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BFCE431-D248-4829-8916-EECEDF101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00689"/>
              </p:ext>
            </p:extLst>
          </p:nvPr>
        </p:nvGraphicFramePr>
        <p:xfrm>
          <a:off x="0" y="434621"/>
          <a:ext cx="467544" cy="661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Acrobat Document" r:id="rId3" imgW="4533723" imgH="6415694" progId="AcroExch.Document.DC">
                  <p:embed/>
                </p:oleObj>
              </mc:Choice>
              <mc:Fallback>
                <p:oleObj name="Acrobat Document" r:id="rId3" imgW="4533723" imgH="6415694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4955605-70C1-4CCB-920C-D14D3D8F36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34621"/>
                        <a:ext cx="467544" cy="661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85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07" y="1511764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08" y="2610527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 Unit</a:t>
            </a:r>
          </a:p>
        </p:txBody>
      </p:sp>
      <p:cxnSp>
        <p:nvCxnSpPr>
          <p:cNvPr id="6" name="Straight Arrow Connector 5"/>
          <p:cNvCxnSpPr>
            <a:stCxn id="4" idx="2"/>
            <a:endCxn id="5" idx="0"/>
          </p:cNvCxnSpPr>
          <p:nvPr/>
        </p:nvCxnSpPr>
        <p:spPr>
          <a:xfrm>
            <a:off x="5000843" y="2099332"/>
            <a:ext cx="1" cy="511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955309" y="3709291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Workstation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09" y="4808055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Peripherals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7456967" y="3709291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Plant Department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5309" y="5906818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Document Printers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3651" y="5905478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Scanners / Readers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56967" y="5906818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Label Printers</a:t>
            </a:r>
          </a:p>
        </p:txBody>
      </p:sp>
      <p:cxnSp>
        <p:nvCxnSpPr>
          <p:cNvPr id="17" name="Straight Arrow Connector 16"/>
          <p:cNvCxnSpPr>
            <a:stCxn id="5" idx="2"/>
            <a:endCxn id="7" idx="0"/>
          </p:cNvCxnSpPr>
          <p:nvPr/>
        </p:nvCxnSpPr>
        <p:spPr>
          <a:xfrm>
            <a:off x="5000844" y="3198095"/>
            <a:ext cx="1" cy="511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  <a:endCxn id="8" idx="0"/>
          </p:cNvCxnSpPr>
          <p:nvPr/>
        </p:nvCxnSpPr>
        <p:spPr>
          <a:xfrm>
            <a:off x="5000845" y="4296859"/>
            <a:ext cx="0" cy="511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11" idx="0"/>
          </p:cNvCxnSpPr>
          <p:nvPr/>
        </p:nvCxnSpPr>
        <p:spPr>
          <a:xfrm>
            <a:off x="5000845" y="5395623"/>
            <a:ext cx="0" cy="511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8" idx="2"/>
            <a:endCxn id="14" idx="0"/>
          </p:cNvCxnSpPr>
          <p:nvPr/>
        </p:nvCxnSpPr>
        <p:spPr>
          <a:xfrm rot="5400000">
            <a:off x="2995089" y="3899721"/>
            <a:ext cx="509855" cy="350165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8" idx="2"/>
            <a:endCxn id="15" idx="0"/>
          </p:cNvCxnSpPr>
          <p:nvPr/>
        </p:nvCxnSpPr>
        <p:spPr>
          <a:xfrm rot="16200000" flipH="1">
            <a:off x="6496077" y="3900391"/>
            <a:ext cx="511195" cy="350165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4" idx="3"/>
            <a:endCxn id="9" idx="0"/>
          </p:cNvCxnSpPr>
          <p:nvPr/>
        </p:nvCxnSpPr>
        <p:spPr>
          <a:xfrm>
            <a:off x="6046378" y="1805548"/>
            <a:ext cx="2456125" cy="190374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1"/>
            <a:endCxn id="7" idx="3"/>
          </p:cNvCxnSpPr>
          <p:nvPr/>
        </p:nvCxnSpPr>
        <p:spPr>
          <a:xfrm flipH="1">
            <a:off x="6046380" y="4003075"/>
            <a:ext cx="14105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AD881EC-29F2-419E-8F2E-332DFF97F8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941380"/>
              </p:ext>
            </p:extLst>
          </p:nvPr>
        </p:nvGraphicFramePr>
        <p:xfrm>
          <a:off x="0" y="431334"/>
          <a:ext cx="472190" cy="66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Acrobat Document" r:id="rId3" imgW="4533723" imgH="6415694" progId="AcroExch.Document.DC">
                  <p:embed/>
                </p:oleObj>
              </mc:Choice>
              <mc:Fallback>
                <p:oleObj name="Acrobat Document" r:id="rId3" imgW="4533723" imgH="6415694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DAD33CB-4350-46B2-9EE8-89A039B369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31334"/>
                        <a:ext cx="472190" cy="66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176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3412" y="1237971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3413" y="2336734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 Group</a:t>
            </a:r>
          </a:p>
        </p:txBody>
      </p:sp>
      <p:cxnSp>
        <p:nvCxnSpPr>
          <p:cNvPr id="6" name="Straight Arrow Connector 5"/>
          <p:cNvCxnSpPr>
            <a:stCxn id="4" idx="2"/>
            <a:endCxn id="5" idx="0"/>
          </p:cNvCxnSpPr>
          <p:nvPr/>
        </p:nvCxnSpPr>
        <p:spPr>
          <a:xfrm>
            <a:off x="4618948" y="1825539"/>
            <a:ext cx="1" cy="511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73414" y="3435498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</a:t>
            </a:r>
          </a:p>
        </p:txBody>
      </p:sp>
      <p:cxnSp>
        <p:nvCxnSpPr>
          <p:cNvPr id="8" name="Straight Arrow Connector 7"/>
          <p:cNvCxnSpPr>
            <a:stCxn id="5" idx="2"/>
            <a:endCxn id="7" idx="0"/>
          </p:cNvCxnSpPr>
          <p:nvPr/>
        </p:nvCxnSpPr>
        <p:spPr>
          <a:xfrm>
            <a:off x="4618949" y="2924302"/>
            <a:ext cx="1" cy="511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10018" y="1237971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10019" y="2336734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Plant Department</a:t>
            </a:r>
          </a:p>
        </p:txBody>
      </p:sp>
      <p:cxnSp>
        <p:nvCxnSpPr>
          <p:cNvPr id="12" name="Straight Arrow Connector 11"/>
          <p:cNvCxnSpPr>
            <a:stCxn id="5" idx="3"/>
            <a:endCxn id="10" idx="1"/>
          </p:cNvCxnSpPr>
          <p:nvPr/>
        </p:nvCxnSpPr>
        <p:spPr>
          <a:xfrm>
            <a:off x="5664484" y="2630518"/>
            <a:ext cx="10455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10" idx="0"/>
          </p:cNvCxnSpPr>
          <p:nvPr/>
        </p:nvCxnSpPr>
        <p:spPr>
          <a:xfrm>
            <a:off x="7755554" y="1825539"/>
            <a:ext cx="1" cy="511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4275" y="2336734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Turnover Groups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4275" y="3435498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Tax Group</a:t>
            </a:r>
          </a:p>
        </p:txBody>
      </p:sp>
      <p:cxnSp>
        <p:nvCxnSpPr>
          <p:cNvPr id="18" name="Elbow Connector 17"/>
          <p:cNvCxnSpPr>
            <a:stCxn id="7" idx="1"/>
            <a:endCxn id="15" idx="3"/>
          </p:cNvCxnSpPr>
          <p:nvPr/>
        </p:nvCxnSpPr>
        <p:spPr>
          <a:xfrm rot="10800000">
            <a:off x="2695346" y="2630518"/>
            <a:ext cx="878068" cy="109876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1"/>
            <a:endCxn id="16" idx="3"/>
          </p:cNvCxnSpPr>
          <p:nvPr/>
        </p:nvCxnSpPr>
        <p:spPr>
          <a:xfrm flipH="1">
            <a:off x="2695346" y="3729282"/>
            <a:ext cx="8780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2"/>
            <a:endCxn id="16" idx="0"/>
          </p:cNvCxnSpPr>
          <p:nvPr/>
        </p:nvCxnSpPr>
        <p:spPr>
          <a:xfrm>
            <a:off x="1649811" y="2924302"/>
            <a:ext cx="0" cy="5111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" idx="1"/>
            <a:endCxn id="15" idx="3"/>
          </p:cNvCxnSpPr>
          <p:nvPr/>
        </p:nvCxnSpPr>
        <p:spPr>
          <a:xfrm flipH="1">
            <a:off x="2695346" y="2630518"/>
            <a:ext cx="87806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73411" y="5093176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 Sizes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4273" y="5093176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Definition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4272" y="5862330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Group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4274" y="4324022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Type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10018" y="5093176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Finishing Methods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79161" y="5093176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Modifications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679160" y="4324022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Modification Groups</a:t>
            </a:r>
          </a:p>
        </p:txBody>
      </p:sp>
      <p:cxnSp>
        <p:nvCxnSpPr>
          <p:cNvPr id="38" name="Straight Arrow Connector 37"/>
          <p:cNvCxnSpPr>
            <a:stCxn id="7" idx="2"/>
            <a:endCxn id="27" idx="0"/>
          </p:cNvCxnSpPr>
          <p:nvPr/>
        </p:nvCxnSpPr>
        <p:spPr>
          <a:xfrm flipH="1">
            <a:off x="4618947" y="4023066"/>
            <a:ext cx="3" cy="1070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0"/>
            <a:endCxn id="30" idx="2"/>
          </p:cNvCxnSpPr>
          <p:nvPr/>
        </p:nvCxnSpPr>
        <p:spPr>
          <a:xfrm flipV="1">
            <a:off x="1649809" y="4911590"/>
            <a:ext cx="1" cy="1815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8" idx="2"/>
            <a:endCxn id="29" idx="0"/>
          </p:cNvCxnSpPr>
          <p:nvPr/>
        </p:nvCxnSpPr>
        <p:spPr>
          <a:xfrm flipH="1">
            <a:off x="1649808" y="5680744"/>
            <a:ext cx="1" cy="1815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8" idx="3"/>
            <a:endCxn id="27" idx="1"/>
          </p:cNvCxnSpPr>
          <p:nvPr/>
        </p:nvCxnSpPr>
        <p:spPr>
          <a:xfrm>
            <a:off x="2695344" y="5386960"/>
            <a:ext cx="8780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7" idx="3"/>
            <a:endCxn id="31" idx="1"/>
          </p:cNvCxnSpPr>
          <p:nvPr/>
        </p:nvCxnSpPr>
        <p:spPr>
          <a:xfrm>
            <a:off x="5664485" y="3729282"/>
            <a:ext cx="1045533" cy="165767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9679160" y="3435498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Weighing Category</a:t>
            </a:r>
          </a:p>
        </p:txBody>
      </p:sp>
      <p:cxnSp>
        <p:nvCxnSpPr>
          <p:cNvPr id="60" name="Straight Connector 59"/>
          <p:cNvCxnSpPr>
            <a:stCxn id="7" idx="3"/>
            <a:endCxn id="58" idx="1"/>
          </p:cNvCxnSpPr>
          <p:nvPr/>
        </p:nvCxnSpPr>
        <p:spPr>
          <a:xfrm>
            <a:off x="5664485" y="3729282"/>
            <a:ext cx="40146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7" idx="3"/>
            <a:endCxn id="33" idx="1"/>
          </p:cNvCxnSpPr>
          <p:nvPr/>
        </p:nvCxnSpPr>
        <p:spPr>
          <a:xfrm>
            <a:off x="5664485" y="3729282"/>
            <a:ext cx="4014675" cy="88852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3" idx="2"/>
            <a:endCxn id="32" idx="0"/>
          </p:cNvCxnSpPr>
          <p:nvPr/>
        </p:nvCxnSpPr>
        <p:spPr>
          <a:xfrm>
            <a:off x="10724696" y="4911590"/>
            <a:ext cx="1" cy="1815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SLIDE8 (1)">
            <a:hlinkClick r:id="" action="ppaction://media"/>
            <a:extLst>
              <a:ext uri="{FF2B5EF4-FFF2-40B4-BE49-F238E27FC236}">
                <a16:creationId xmlns:a16="http://schemas.microsoft.com/office/drawing/2014/main" id="{6AFA9A04-96BF-4FCA-8101-5F00E20528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65125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8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6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Characteristics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6300340" y="1542902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1273" y="2507720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Registration Unit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1273" y="3472537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Exchange Method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1273" y="4437354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Soil Count Method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1659" y="5402171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Finishing Code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1273" y="5403002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Tax Group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1660" y="2507720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1660" y="3472537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Fabric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1659" y="4437354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Washing Process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07580" y="1542902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 Of Merchandize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62048" y="2507720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Treatment scheme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62047" y="3472537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62046" y="4437354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Catalogues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62045" y="5402171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Pack / Pack Content</a:t>
            </a:r>
          </a:p>
        </p:txBody>
      </p:sp>
      <p:cxnSp>
        <p:nvCxnSpPr>
          <p:cNvPr id="19" name="Straight Connector 18"/>
          <p:cNvCxnSpPr>
            <a:stCxn id="4" idx="3"/>
            <a:endCxn id="13" idx="1"/>
          </p:cNvCxnSpPr>
          <p:nvPr/>
        </p:nvCxnSpPr>
        <p:spPr>
          <a:xfrm>
            <a:off x="8391411" y="1836686"/>
            <a:ext cx="9161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5" idx="3"/>
          </p:cNvCxnSpPr>
          <p:nvPr/>
        </p:nvCxnSpPr>
        <p:spPr>
          <a:xfrm rot="10800000" flipV="1">
            <a:off x="3112345" y="1836686"/>
            <a:ext cx="1704205" cy="964817"/>
          </a:xfrm>
          <a:prstGeom prst="bentConnector3">
            <a:avLst>
              <a:gd name="adj1" fmla="val 5561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4" idx="1"/>
            <a:endCxn id="6" idx="3"/>
          </p:cNvCxnSpPr>
          <p:nvPr/>
        </p:nvCxnSpPr>
        <p:spPr>
          <a:xfrm rot="10800000" flipV="1">
            <a:off x="3112344" y="1836685"/>
            <a:ext cx="3187996" cy="1929635"/>
          </a:xfrm>
          <a:prstGeom prst="bentConnector3">
            <a:avLst>
              <a:gd name="adj1" fmla="val 763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4" idx="1"/>
            <a:endCxn id="7" idx="3"/>
          </p:cNvCxnSpPr>
          <p:nvPr/>
        </p:nvCxnSpPr>
        <p:spPr>
          <a:xfrm rot="10800000" flipV="1">
            <a:off x="3112344" y="1836686"/>
            <a:ext cx="3187996" cy="2894452"/>
          </a:xfrm>
          <a:prstGeom prst="bentConnector3">
            <a:avLst>
              <a:gd name="adj1" fmla="val 763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4" idx="1"/>
            <a:endCxn id="9" idx="3"/>
          </p:cNvCxnSpPr>
          <p:nvPr/>
        </p:nvCxnSpPr>
        <p:spPr>
          <a:xfrm rot="10800000" flipV="1">
            <a:off x="3112344" y="1836686"/>
            <a:ext cx="3187996" cy="3860100"/>
          </a:xfrm>
          <a:prstGeom prst="bentConnector3">
            <a:avLst>
              <a:gd name="adj1" fmla="val 763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4" idx="2"/>
            <a:endCxn id="10" idx="3"/>
          </p:cNvCxnSpPr>
          <p:nvPr/>
        </p:nvCxnSpPr>
        <p:spPr>
          <a:xfrm rot="5400000">
            <a:off x="6703787" y="2159415"/>
            <a:ext cx="671034" cy="61314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4" idx="2"/>
            <a:endCxn id="11" idx="3"/>
          </p:cNvCxnSpPr>
          <p:nvPr/>
        </p:nvCxnSpPr>
        <p:spPr>
          <a:xfrm rot="5400000">
            <a:off x="6221379" y="2641823"/>
            <a:ext cx="1635851" cy="61314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4" idx="2"/>
            <a:endCxn id="12" idx="3"/>
          </p:cNvCxnSpPr>
          <p:nvPr/>
        </p:nvCxnSpPr>
        <p:spPr>
          <a:xfrm rot="5400000">
            <a:off x="5738969" y="3124231"/>
            <a:ext cx="2600668" cy="61314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4" idx="2"/>
            <a:endCxn id="8" idx="3"/>
          </p:cNvCxnSpPr>
          <p:nvPr/>
        </p:nvCxnSpPr>
        <p:spPr>
          <a:xfrm rot="5400000">
            <a:off x="5256561" y="3606639"/>
            <a:ext cx="3565485" cy="61314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0" idx="3"/>
            <a:endCxn id="14" idx="1"/>
          </p:cNvCxnSpPr>
          <p:nvPr/>
        </p:nvCxnSpPr>
        <p:spPr>
          <a:xfrm>
            <a:off x="6732731" y="2801504"/>
            <a:ext cx="1529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1" idx="3"/>
            <a:endCxn id="15" idx="1"/>
          </p:cNvCxnSpPr>
          <p:nvPr/>
        </p:nvCxnSpPr>
        <p:spPr>
          <a:xfrm>
            <a:off x="6732731" y="3766321"/>
            <a:ext cx="15293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2" idx="3"/>
          </p:cNvCxnSpPr>
          <p:nvPr/>
        </p:nvCxnSpPr>
        <p:spPr>
          <a:xfrm>
            <a:off x="6732730" y="4731138"/>
            <a:ext cx="16586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" idx="3"/>
          </p:cNvCxnSpPr>
          <p:nvPr/>
        </p:nvCxnSpPr>
        <p:spPr>
          <a:xfrm>
            <a:off x="6732730" y="5695955"/>
            <a:ext cx="16586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SLIDE9 (1)">
            <a:hlinkClick r:id="" action="ppaction://media"/>
            <a:extLst>
              <a:ext uri="{FF2B5EF4-FFF2-40B4-BE49-F238E27FC236}">
                <a16:creationId xmlns:a16="http://schemas.microsoft.com/office/drawing/2014/main" id="{D6263BBF-CBF0-4195-9851-7EEB8A53BD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4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90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Definition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347432" y="1681127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</a:t>
            </a:r>
          </a:p>
        </p:txBody>
      </p:sp>
      <p:sp>
        <p:nvSpPr>
          <p:cNvPr id="5" name="Rectangle 4"/>
          <p:cNvSpPr/>
          <p:nvPr/>
        </p:nvSpPr>
        <p:spPr>
          <a:xfrm>
            <a:off x="8347429" y="3338805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 Sizes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78291" y="3338805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Definition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8291" y="4979360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Group</a:t>
            </a:r>
          </a:p>
          <a:p>
            <a:pPr algn="ctr"/>
            <a:r>
              <a:rPr lang="en-US" dirty="0"/>
              <a:t>(optional)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8291" y="1686540"/>
            <a:ext cx="2091071" cy="58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Type</a:t>
            </a: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 flipH="1">
            <a:off x="9392965" y="2268695"/>
            <a:ext cx="3" cy="1070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5" idx="1"/>
          </p:cNvCxnSpPr>
          <p:nvPr/>
        </p:nvCxnSpPr>
        <p:spPr>
          <a:xfrm>
            <a:off x="7469362" y="3632589"/>
            <a:ext cx="8780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0"/>
            <a:endCxn id="8" idx="2"/>
          </p:cNvCxnSpPr>
          <p:nvPr/>
        </p:nvCxnSpPr>
        <p:spPr>
          <a:xfrm flipV="1">
            <a:off x="6423827" y="2274108"/>
            <a:ext cx="0" cy="1064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7" idx="0"/>
          </p:cNvCxnSpPr>
          <p:nvPr/>
        </p:nvCxnSpPr>
        <p:spPr>
          <a:xfrm>
            <a:off x="6423827" y="3926373"/>
            <a:ext cx="0" cy="1052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17934" y="3632589"/>
            <a:ext cx="3086986" cy="12438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Width /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Unfinished length (optional)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Reference to unfinished length (optional)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Alternative Sizes (optional)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Emblem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Foreign descriptions</a:t>
            </a:r>
          </a:p>
        </p:txBody>
      </p:sp>
      <p:cxnSp>
        <p:nvCxnSpPr>
          <p:cNvPr id="21" name="Straight Connector 20"/>
          <p:cNvCxnSpPr>
            <a:endCxn id="6" idx="1"/>
          </p:cNvCxnSpPr>
          <p:nvPr/>
        </p:nvCxnSpPr>
        <p:spPr>
          <a:xfrm>
            <a:off x="3997842" y="3632589"/>
            <a:ext cx="13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026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73ADB0-3860-4473-81F7-884C82472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3429001"/>
            <a:ext cx="8460638" cy="28229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B3960C-423D-497A-8F97-050B52701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44" y="1700808"/>
            <a:ext cx="84582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nl-NL" sz="1800" kern="0" dirty="0"/>
              <a:t>Alternative size logic with standard length (for reservation purposes)</a:t>
            </a:r>
          </a:p>
          <a:p>
            <a:pPr lvl="1" eaLnBrk="1" hangingPunct="1"/>
            <a:r>
              <a:rPr lang="en-US" altLang="nl-NL" sz="1400" kern="0" dirty="0"/>
              <a:t>Size </a:t>
            </a:r>
          </a:p>
          <a:p>
            <a:pPr lvl="1" eaLnBrk="1" hangingPunct="1"/>
            <a:r>
              <a:rPr lang="en-US" altLang="nl-NL" sz="1400" kern="0" dirty="0"/>
              <a:t>Size group</a:t>
            </a:r>
          </a:p>
          <a:p>
            <a:pPr lvl="1" eaLnBrk="1" hangingPunct="1"/>
            <a:r>
              <a:rPr lang="en-US" altLang="nl-NL" sz="1400" kern="0" dirty="0"/>
              <a:t>Standard length per size group (see </a:t>
            </a:r>
            <a:r>
              <a:rPr lang="en-US" altLang="nl-NL" sz="1400" kern="0" dirty="0">
                <a:solidFill>
                  <a:srgbClr val="00B050"/>
                </a:solidFill>
              </a:rPr>
              <a:t>green</a:t>
            </a:r>
            <a:r>
              <a:rPr lang="en-US" altLang="nl-NL" sz="1400" kern="0" dirty="0"/>
              <a:t> line: as ordered at suppliers)</a:t>
            </a:r>
          </a:p>
          <a:p>
            <a:pPr lvl="1" eaLnBrk="1" hangingPunct="1"/>
            <a:r>
              <a:rPr lang="en-US" altLang="nl-NL" sz="1400" kern="0" dirty="0"/>
              <a:t>Shorter sizes based on hemming (always used inventory)</a:t>
            </a:r>
          </a:p>
          <a:p>
            <a:pPr lvl="1" eaLnBrk="1" hangingPunct="1"/>
            <a:r>
              <a:rPr lang="en-US" altLang="nl-NL" sz="1400" kern="0" dirty="0"/>
              <a:t>Sizes exceeding the standard length size are Make-To-Order size</a:t>
            </a:r>
          </a:p>
          <a:p>
            <a:pPr lvl="1" eaLnBrk="1" hangingPunct="1"/>
            <a:endParaRPr lang="en-US" altLang="nl-NL" sz="1400" kern="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7428A5-4C6A-49D5-888A-65FE22E53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1" y="344488"/>
            <a:ext cx="863213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Product / size definition (I)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02791-C4D2-4F5E-9746-D29ED2B89F04}"/>
              </a:ext>
            </a:extLst>
          </p:cNvPr>
          <p:cNvSpPr txBox="1"/>
          <p:nvPr/>
        </p:nvSpPr>
        <p:spPr>
          <a:xfrm>
            <a:off x="5519936" y="3861049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Reservation: system always tries to find exact match first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646650997"/>
      </p:ext>
    </p:extLst>
  </p:cSld>
  <p:clrMapOvr>
    <a:masterClrMapping/>
  </p:clrMapOvr>
  <p:transition spd="med">
    <p:pull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859</Words>
  <Application>Microsoft Office PowerPoint</Application>
  <PresentationFormat>Widescreen</PresentationFormat>
  <Paragraphs>304</Paragraphs>
  <Slides>24</Slides>
  <Notes>3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Wingdings</vt:lpstr>
      <vt:lpstr>Office Theme</vt:lpstr>
      <vt:lpstr>Acrobat Document</vt:lpstr>
      <vt:lpstr>GENERAL SYSTEM SET-UP</vt:lpstr>
      <vt:lpstr>Plant structure</vt:lpstr>
      <vt:lpstr>User Profile</vt:lpstr>
      <vt:lpstr>Menu Structure</vt:lpstr>
      <vt:lpstr>Workstation</vt:lpstr>
      <vt:lpstr>Product Structure</vt:lpstr>
      <vt:lpstr>Product Characteristics</vt:lpstr>
      <vt:lpstr>Size Definition</vt:lpstr>
      <vt:lpstr>PowerPoint Presentation</vt:lpstr>
      <vt:lpstr>PowerPoint Presentation</vt:lpstr>
      <vt:lpstr>GENERAL CUSTOMER SET-UP</vt:lpstr>
      <vt:lpstr>General Customer Structure</vt:lpstr>
      <vt:lpstr>Customer Access</vt:lpstr>
      <vt:lpstr>Customer Product Structure</vt:lpstr>
      <vt:lpstr>Customer Price Structure</vt:lpstr>
      <vt:lpstr>PRICING / BILLING OPTIONS</vt:lpstr>
      <vt:lpstr>PowerPoint Presentation</vt:lpstr>
      <vt:lpstr>PowerPoint Presentation</vt:lpstr>
      <vt:lpstr>ROUTE MANAGEMENT</vt:lpstr>
      <vt:lpstr>Route Structure</vt:lpstr>
      <vt:lpstr>Route Structure</vt:lpstr>
      <vt:lpstr>Move route / Move Stop</vt:lpstr>
      <vt:lpstr>PowerPoint Presentation</vt:lpstr>
      <vt:lpstr>ROUTE MANAGEMENT</vt:lpstr>
    </vt:vector>
  </TitlesOfParts>
  <Company>ABS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Tye</dc:creator>
  <cp:lastModifiedBy>Michiel van Dijk</cp:lastModifiedBy>
  <cp:revision>61</cp:revision>
  <dcterms:created xsi:type="dcterms:W3CDTF">2017-04-28T09:40:44Z</dcterms:created>
  <dcterms:modified xsi:type="dcterms:W3CDTF">2019-12-11T14:01:21Z</dcterms:modified>
</cp:coreProperties>
</file>